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82" r:id="rId3"/>
    <p:sldId id="283" r:id="rId4"/>
    <p:sldId id="284" r:id="rId5"/>
    <p:sldId id="285" r:id="rId6"/>
    <p:sldId id="288" r:id="rId7"/>
    <p:sldId id="289" r:id="rId8"/>
    <p:sldId id="290" r:id="rId9"/>
    <p:sldId id="291" r:id="rId10"/>
    <p:sldId id="292" r:id="rId11"/>
    <p:sldId id="293" r:id="rId12"/>
    <p:sldId id="294" r:id="rId13"/>
    <p:sldId id="295" r:id="rId14"/>
    <p:sldId id="299" r:id="rId15"/>
    <p:sldId id="296" r:id="rId16"/>
    <p:sldId id="297" r:id="rId17"/>
    <p:sldId id="298" r:id="rId18"/>
    <p:sldId id="287" r:id="rId19"/>
    <p:sldId id="286" r:id="rId20"/>
    <p:sldId id="279" r:id="rId21"/>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1"/>
    <p:restoredTop sz="94604"/>
  </p:normalViewPr>
  <p:slideViewPr>
    <p:cSldViewPr showGuides="1">
      <p:cViewPr varScale="1">
        <p:scale>
          <a:sx n="83" d="100"/>
          <a:sy n="83" d="100"/>
        </p:scale>
        <p:origin x="10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7BFFF-DF65-4D14-8E8E-5BE20EA87DA8}" type="datetimeFigureOut">
              <a:rPr lang="en-GB" smtClean="0"/>
              <a:t>02/09/2020</a:t>
            </a:fld>
            <a:endParaRPr lang="en-GB"/>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99901-E459-4F2E-8486-BAC5A72FEC00}" type="slidenum">
              <a:rPr lang="en-GB" smtClean="0"/>
              <a:t>‹#›</a:t>
            </a:fld>
            <a:endParaRPr lang="en-GB"/>
          </a:p>
        </p:txBody>
      </p:sp>
    </p:spTree>
    <p:extLst>
      <p:ext uri="{BB962C8B-B14F-4D97-AF65-F5344CB8AC3E}">
        <p14:creationId xmlns:p14="http://schemas.microsoft.com/office/powerpoint/2010/main" val="108105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10"/>
          </p:nvPr>
        </p:nvSpPr>
        <p:spPr/>
        <p:txBody>
          <a:bodyPr/>
          <a:lstStyle/>
          <a:p>
            <a:pPr algn="l" rtl="0"/>
            <a:fld id="{68199901-E459-4F2E-8486-BAC5A72FEC00}" type="slidenum">
              <a:rPr/>
              <a:t>20</a:t>
            </a:fld>
            <a:endParaRPr lang="en-gb"/>
          </a:p>
        </p:txBody>
      </p:sp>
    </p:spTree>
    <p:extLst>
      <p:ext uri="{BB962C8B-B14F-4D97-AF65-F5344CB8AC3E}">
        <p14:creationId xmlns:p14="http://schemas.microsoft.com/office/powerpoint/2010/main" val="916542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poh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28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pohj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594530-E8D8-8A4D-9E32-D354E0026D16}"/>
              </a:ext>
            </a:extLst>
          </p:cNvPr>
          <p:cNvSpPr>
            <a:spLocks noGrp="1"/>
          </p:cNvSpPr>
          <p:nvPr>
            <p:ph type="body" sz="quarter" idx="10" hasCustomPrompt="1"/>
          </p:nvPr>
        </p:nvSpPr>
        <p:spPr>
          <a:xfrm>
            <a:off x="1187624" y="699542"/>
            <a:ext cx="6624736" cy="1368152"/>
          </a:xfrm>
        </p:spPr>
        <p:txBody>
          <a:bodyPr anchor="b">
            <a:noAutofit/>
          </a:bodyPr>
          <a:lstStyle>
            <a:lvl1pPr marL="0" indent="0" algn="ctr">
              <a:spcBef>
                <a:spcPts val="96"/>
              </a:spcBef>
              <a:buNone/>
              <a:defRPr sz="4000" b="1">
                <a:solidFill>
                  <a:schemeClr val="bg1"/>
                </a:solidFill>
                <a:effectLst/>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err="1"/>
              <a:t>Lisää</a:t>
            </a:r>
            <a:r>
              <a:rPr lang="en-US" dirty="0"/>
              <a:t> </a:t>
            </a:r>
            <a:r>
              <a:rPr lang="en-US" dirty="0" err="1"/>
              <a:t>otsikko</a:t>
            </a:r>
            <a:r>
              <a:rPr lang="en-US" dirty="0"/>
              <a:t> </a:t>
            </a:r>
          </a:p>
          <a:p>
            <a:pPr lvl="0"/>
            <a:r>
              <a:rPr lang="en-US" dirty="0" err="1"/>
              <a:t>napsauttamalla</a:t>
            </a:r>
            <a:endParaRPr lang="fi-FI" dirty="0"/>
          </a:p>
        </p:txBody>
      </p:sp>
      <p:sp>
        <p:nvSpPr>
          <p:cNvPr id="4" name="Tekstin paikkamerkki 6"/>
          <p:cNvSpPr>
            <a:spLocks noGrp="1"/>
          </p:cNvSpPr>
          <p:nvPr>
            <p:ph type="body" sz="quarter" idx="11"/>
          </p:nvPr>
        </p:nvSpPr>
        <p:spPr>
          <a:xfrm>
            <a:off x="1187625" y="2067694"/>
            <a:ext cx="6624736" cy="974418"/>
          </a:xfrm>
        </p:spPr>
        <p:txBody>
          <a:bodyPr/>
          <a:lstStyle>
            <a:lvl1pPr marL="0" indent="0" algn="ctr">
              <a:buFontTx/>
              <a:buNone/>
              <a:defRPr>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dirty="0"/>
              <a:t>Muokkaa tekstin perustyylejä </a:t>
            </a:r>
            <a:r>
              <a:rPr lang="fi-FI" dirty="0" err="1"/>
              <a:t>napsauttamall</a:t>
            </a:r>
            <a:endParaRPr lang="fi-FI" dirty="0"/>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9895" y="3448372"/>
            <a:ext cx="1749912" cy="1515866"/>
          </a:xfrm>
          <a:prstGeom prst="rect">
            <a:avLst/>
          </a:prstGeom>
        </p:spPr>
      </p:pic>
    </p:spTree>
    <p:extLst>
      <p:ext uri="{BB962C8B-B14F-4D97-AF65-F5344CB8AC3E}">
        <p14:creationId xmlns:p14="http://schemas.microsoft.com/office/powerpoint/2010/main" val="30431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pohj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8594530-E8D8-8A4D-9E32-D354E0026D16}"/>
              </a:ext>
            </a:extLst>
          </p:cNvPr>
          <p:cNvSpPr>
            <a:spLocks noGrp="1"/>
          </p:cNvSpPr>
          <p:nvPr>
            <p:ph type="body" sz="quarter" idx="11" hasCustomPrompt="1"/>
          </p:nvPr>
        </p:nvSpPr>
        <p:spPr>
          <a:xfrm>
            <a:off x="2483766" y="771550"/>
            <a:ext cx="6336705" cy="1368152"/>
          </a:xfrm>
        </p:spPr>
        <p:txBody>
          <a:bodyPr anchor="b">
            <a:noAutofit/>
          </a:bodyPr>
          <a:lstStyle>
            <a:lvl1pPr marL="0" indent="0" algn="ctr">
              <a:spcBef>
                <a:spcPts val="96"/>
              </a:spcBef>
              <a:buNone/>
              <a:defRPr sz="4000" b="1">
                <a:solidFill>
                  <a:schemeClr val="bg1"/>
                </a:solidFill>
                <a:effectLst/>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err="1"/>
              <a:t>Lisää</a:t>
            </a:r>
            <a:r>
              <a:rPr lang="en-US" dirty="0"/>
              <a:t> </a:t>
            </a:r>
            <a:r>
              <a:rPr lang="en-US" dirty="0" err="1"/>
              <a:t>otsikko</a:t>
            </a:r>
            <a:r>
              <a:rPr lang="en-US" dirty="0"/>
              <a:t> </a:t>
            </a:r>
          </a:p>
          <a:p>
            <a:pPr lvl="0"/>
            <a:r>
              <a:rPr lang="en-US" dirty="0" err="1"/>
              <a:t>napsauttamalla</a:t>
            </a:r>
            <a:endParaRPr lang="fi-FI" dirty="0"/>
          </a:p>
        </p:txBody>
      </p:sp>
      <p:sp>
        <p:nvSpPr>
          <p:cNvPr id="5" name="Tekstin paikkamerkki 6"/>
          <p:cNvSpPr>
            <a:spLocks noGrp="1"/>
          </p:cNvSpPr>
          <p:nvPr>
            <p:ph type="body" sz="quarter" idx="12"/>
          </p:nvPr>
        </p:nvSpPr>
        <p:spPr>
          <a:xfrm>
            <a:off x="2483767" y="2139702"/>
            <a:ext cx="6336705" cy="974418"/>
          </a:xfrm>
        </p:spPr>
        <p:txBody>
          <a:bodyPr/>
          <a:lstStyle>
            <a:lvl1pPr marL="0" indent="0" algn="ctr">
              <a:buFontTx/>
              <a:buNone/>
              <a:defRPr>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dirty="0"/>
              <a:t>Muokkaa tekstin perustyylejä </a:t>
            </a:r>
            <a:r>
              <a:rPr lang="fi-FI" dirty="0" err="1"/>
              <a:t>napsauttamall</a:t>
            </a:r>
            <a:endParaRPr lang="fi-FI" dirty="0"/>
          </a:p>
        </p:txBody>
      </p:sp>
      <p:pic>
        <p:nvPicPr>
          <p:cNvPr id="7" name="Kuva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3085" y="3448372"/>
            <a:ext cx="1749912" cy="1515866"/>
          </a:xfrm>
          <a:prstGeom prst="rect">
            <a:avLst/>
          </a:prstGeom>
        </p:spPr>
      </p:pic>
    </p:spTree>
    <p:extLst>
      <p:ext uri="{BB962C8B-B14F-4D97-AF65-F5344CB8AC3E}">
        <p14:creationId xmlns:p14="http://schemas.microsoft.com/office/powerpoint/2010/main" val="1778332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ipohja">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56821"/>
            <a:ext cx="1382097" cy="1386046"/>
          </a:xfrm>
          <a:prstGeom prst="rect">
            <a:avLst/>
          </a:prstGeom>
        </p:spPr>
      </p:pic>
      <p:sp>
        <p:nvSpPr>
          <p:cNvPr id="2" name="Otsikko 1"/>
          <p:cNvSpPr>
            <a:spLocks noGrp="1"/>
          </p:cNvSpPr>
          <p:nvPr>
            <p:ph type="ctrTitle"/>
          </p:nvPr>
        </p:nvSpPr>
        <p:spPr>
          <a:xfrm>
            <a:off x="467147" y="195487"/>
            <a:ext cx="6912768" cy="524129"/>
          </a:xfrm>
        </p:spPr>
        <p:txBody>
          <a:bodyPr anchor="t">
            <a:normAutofit/>
          </a:bodyPr>
          <a:lstStyle>
            <a:lvl1pPr algn="l">
              <a:defRPr sz="2800" b="1">
                <a:solidFill>
                  <a:schemeClr val="tx2"/>
                </a:solidFill>
              </a:defRPr>
            </a:lvl1pPr>
          </a:lstStyle>
          <a:p>
            <a:r>
              <a:rPr lang="fi-FI" dirty="0"/>
              <a:t>Muokkaa </a:t>
            </a:r>
            <a:r>
              <a:rPr lang="fi-FI" dirty="0" err="1"/>
              <a:t>perustyyl</a:t>
            </a:r>
            <a:r>
              <a:rPr lang="fi-FI" dirty="0"/>
              <a:t>. </a:t>
            </a:r>
            <a:r>
              <a:rPr lang="fi-FI" dirty="0" err="1"/>
              <a:t>napsautt</a:t>
            </a:r>
            <a:r>
              <a:rPr lang="fi-FI" dirty="0"/>
              <a:t>.</a:t>
            </a:r>
          </a:p>
        </p:txBody>
      </p:sp>
      <p:sp>
        <p:nvSpPr>
          <p:cNvPr id="6" name="Tekstin paikkamerkki 5"/>
          <p:cNvSpPr>
            <a:spLocks noGrp="1"/>
          </p:cNvSpPr>
          <p:nvPr>
            <p:ph type="body" sz="quarter" idx="10"/>
          </p:nvPr>
        </p:nvSpPr>
        <p:spPr>
          <a:xfrm>
            <a:off x="467544" y="1275606"/>
            <a:ext cx="8211144" cy="2736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Tekstin paikkamerkki 6"/>
          <p:cNvSpPr>
            <a:spLocks noGrp="1"/>
          </p:cNvSpPr>
          <p:nvPr>
            <p:ph type="body" sz="quarter" idx="11"/>
          </p:nvPr>
        </p:nvSpPr>
        <p:spPr>
          <a:xfrm>
            <a:off x="467544" y="726575"/>
            <a:ext cx="6912371" cy="398354"/>
          </a:xfrm>
        </p:spPr>
        <p:txBody>
          <a:bodyPr/>
          <a:lstStyle>
            <a:lvl1pPr marL="0" indent="0" algn="l">
              <a:buFontTx/>
              <a:buNone/>
              <a:defRPr>
                <a:solidFill>
                  <a:srgbClr val="00A2D3"/>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dirty="0"/>
              <a:t>Muokkaa tekstin perustyylejä </a:t>
            </a:r>
            <a:r>
              <a:rPr lang="fi-FI" dirty="0" err="1"/>
              <a:t>napsauttamall</a:t>
            </a:r>
            <a:endParaRPr lang="fi-FI" dirty="0"/>
          </a:p>
        </p:txBody>
      </p:sp>
      <p:pic>
        <p:nvPicPr>
          <p:cNvPr id="8" name="Kuva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1551" y="0"/>
            <a:ext cx="1062449" cy="184098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tkä_tekstipohja">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1904" y="0"/>
            <a:ext cx="1382096" cy="1386046"/>
          </a:xfrm>
          <a:prstGeom prst="rect">
            <a:avLst/>
          </a:prstGeom>
        </p:spPr>
      </p:pic>
      <p:sp>
        <p:nvSpPr>
          <p:cNvPr id="2" name="Otsikko 1"/>
          <p:cNvSpPr>
            <a:spLocks noGrp="1"/>
          </p:cNvSpPr>
          <p:nvPr>
            <p:ph type="ctrTitle"/>
          </p:nvPr>
        </p:nvSpPr>
        <p:spPr>
          <a:xfrm>
            <a:off x="467147" y="195487"/>
            <a:ext cx="6912768" cy="524129"/>
          </a:xfrm>
        </p:spPr>
        <p:txBody>
          <a:bodyPr anchor="t">
            <a:normAutofit/>
          </a:bodyPr>
          <a:lstStyle>
            <a:lvl1pPr algn="l">
              <a:defRPr sz="2800" b="1">
                <a:solidFill>
                  <a:schemeClr val="tx2"/>
                </a:solidFill>
              </a:defRPr>
            </a:lvl1pPr>
          </a:lstStyle>
          <a:p>
            <a:r>
              <a:rPr lang="fi-FI" dirty="0"/>
              <a:t>Muokkaa </a:t>
            </a:r>
            <a:r>
              <a:rPr lang="fi-FI" dirty="0" err="1"/>
              <a:t>perustyyl</a:t>
            </a:r>
            <a:r>
              <a:rPr lang="fi-FI" dirty="0"/>
              <a:t>. </a:t>
            </a:r>
            <a:r>
              <a:rPr lang="fi-FI" dirty="0" err="1"/>
              <a:t>napsautt</a:t>
            </a:r>
            <a:r>
              <a:rPr lang="fi-FI" dirty="0"/>
              <a:t>.</a:t>
            </a:r>
          </a:p>
        </p:txBody>
      </p:sp>
      <p:sp>
        <p:nvSpPr>
          <p:cNvPr id="6" name="Tekstin paikkamerkki 5"/>
          <p:cNvSpPr>
            <a:spLocks noGrp="1"/>
          </p:cNvSpPr>
          <p:nvPr>
            <p:ph type="body" sz="quarter" idx="10"/>
          </p:nvPr>
        </p:nvSpPr>
        <p:spPr>
          <a:xfrm>
            <a:off x="467544" y="1275606"/>
            <a:ext cx="8211144" cy="352839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Tekstin paikkamerkki 6"/>
          <p:cNvSpPr>
            <a:spLocks noGrp="1"/>
          </p:cNvSpPr>
          <p:nvPr>
            <p:ph type="body" sz="quarter" idx="11"/>
          </p:nvPr>
        </p:nvSpPr>
        <p:spPr>
          <a:xfrm>
            <a:off x="467544" y="726575"/>
            <a:ext cx="6912371" cy="398354"/>
          </a:xfrm>
        </p:spPr>
        <p:txBody>
          <a:bodyPr/>
          <a:lstStyle>
            <a:lvl1pPr marL="0" indent="0" algn="l">
              <a:buFontTx/>
              <a:buNone/>
              <a:defRPr>
                <a:solidFill>
                  <a:srgbClr val="00A2D3"/>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dirty="0"/>
              <a:t>Muokkaa tekstin perustyylejä </a:t>
            </a:r>
            <a:r>
              <a:rPr lang="fi-FI" dirty="0" err="1"/>
              <a:t>napsauttamall</a:t>
            </a:r>
            <a:endParaRPr lang="fi-FI" dirty="0"/>
          </a:p>
        </p:txBody>
      </p:sp>
    </p:spTree>
    <p:extLst>
      <p:ext uri="{BB962C8B-B14F-4D97-AF65-F5344CB8AC3E}">
        <p14:creationId xmlns:p14="http://schemas.microsoft.com/office/powerpoint/2010/main" val="97416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ulukko_pohj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1380744" cy="1380744"/>
          </a:xfrm>
          <a:prstGeom prst="rect">
            <a:avLst/>
          </a:prstGeom>
        </p:spPr>
      </p:pic>
    </p:spTree>
    <p:extLst>
      <p:ext uri="{BB962C8B-B14F-4D97-AF65-F5344CB8AC3E}">
        <p14:creationId xmlns:p14="http://schemas.microsoft.com/office/powerpoint/2010/main" val="403388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petuspoh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 1"/>
          <p:cNvSpPr>
            <a:spLocks noGrp="1"/>
          </p:cNvSpPr>
          <p:nvPr>
            <p:ph type="ctrTitle"/>
          </p:nvPr>
        </p:nvSpPr>
        <p:spPr>
          <a:xfrm>
            <a:off x="2987824" y="2283717"/>
            <a:ext cx="3168352" cy="648074"/>
          </a:xfrm>
        </p:spPr>
        <p:txBody>
          <a:bodyPr>
            <a:noAutofit/>
          </a:bodyPr>
          <a:lstStyle>
            <a:lvl1pPr algn="ctr">
              <a:defRPr sz="3600" b="1">
                <a:solidFill>
                  <a:schemeClr val="bg1"/>
                </a:solidFill>
              </a:defRPr>
            </a:lvl1pPr>
          </a:lstStyle>
          <a:p>
            <a:endParaRPr lang="fi-FI" dirty="0"/>
          </a:p>
        </p:txBody>
      </p:sp>
      <p:sp>
        <p:nvSpPr>
          <p:cNvPr id="4" name="Tekstin paikkamerkki 3"/>
          <p:cNvSpPr>
            <a:spLocks noGrp="1"/>
          </p:cNvSpPr>
          <p:nvPr>
            <p:ph type="body" sz="quarter" idx="10"/>
          </p:nvPr>
        </p:nvSpPr>
        <p:spPr>
          <a:xfrm>
            <a:off x="3671887" y="2931791"/>
            <a:ext cx="1800225" cy="287337"/>
          </a:xfrm>
        </p:spPr>
        <p:txBody>
          <a:bodyPr>
            <a:noAutofit/>
          </a:bodyPr>
          <a:lstStyle>
            <a:lvl1pPr marL="0" indent="0" algn="ctr">
              <a:buFontTx/>
              <a:buNone/>
              <a:defRPr sz="1600">
                <a:solidFill>
                  <a:schemeClr val="bg1"/>
                </a:solidFill>
              </a:defRPr>
            </a:lvl1pPr>
          </a:lstStyle>
          <a:p>
            <a:pPr lvl="0"/>
            <a:endParaRPr lang="en-GB" dirty="0"/>
          </a:p>
        </p:txBody>
      </p:sp>
      <p:pic>
        <p:nvPicPr>
          <p:cNvPr id="6" name="Kuva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75956" y="1213058"/>
            <a:ext cx="792088" cy="792088"/>
          </a:xfrm>
          <a:prstGeom prst="rect">
            <a:avLst/>
          </a:prstGeom>
        </p:spPr>
      </p:pic>
    </p:spTree>
    <p:extLst>
      <p:ext uri="{BB962C8B-B14F-4D97-AF65-F5344CB8AC3E}">
        <p14:creationId xmlns:p14="http://schemas.microsoft.com/office/powerpoint/2010/main" val="28953798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E14F7B4-4DE3-44F5-8F2F-0D035859E105}" type="datetimeFigureOut">
              <a:rPr lang="fi-FI" smtClean="0"/>
              <a:t>2.9.2020</a:t>
            </a:fld>
            <a:endParaRPr lang="fi-FI"/>
          </a:p>
        </p:txBody>
      </p:sp>
      <p:sp>
        <p:nvSpPr>
          <p:cNvPr id="5" name="Alatunnisteen paikkamerk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CD1A80-D14F-43C1-AB1C-F1B410579EBE}" type="slidenum">
              <a:rPr lang="fi-FI" smtClean="0"/>
              <a:t>‹#›</a:t>
            </a:fld>
            <a:endParaRPr lang="fi-FI"/>
          </a:p>
        </p:txBody>
      </p:sp>
    </p:spTree>
    <p:extLst>
      <p:ext uri="{BB962C8B-B14F-4D97-AF65-F5344CB8AC3E}">
        <p14:creationId xmlns:p14="http://schemas.microsoft.com/office/powerpoint/2010/main" val="1713420483"/>
      </p:ext>
    </p:extLst>
  </p:cSld>
  <p:clrMap bg1="lt1" tx1="dk1" bg2="lt2" tx2="dk2" accent1="accent1" accent2="accent2" accent3="accent3" accent4="accent4" accent5="accent5" accent6="accent6" hlink="hlink" folHlink="folHlink"/>
  <p:sldLayoutIdLst>
    <p:sldLayoutId id="2147483651" r:id="rId1"/>
    <p:sldLayoutId id="2147483686" r:id="rId2"/>
    <p:sldLayoutId id="2147483687" r:id="rId3"/>
    <p:sldLayoutId id="2147483668" r:id="rId4"/>
    <p:sldLayoutId id="2147483688" r:id="rId5"/>
    <p:sldLayoutId id="2147483689" r:id="rId6"/>
    <p:sldLayoutId id="2147483685" r:id="rId7"/>
  </p:sldLayoutIdLst>
  <p:txStyles>
    <p:titleStyle>
      <a:lvl1pPr algn="l" defTabSz="914400" rtl="0" eaLnBrk="1" latinLnBrk="0" hangingPunct="1">
        <a:spcBef>
          <a:spcPct val="0"/>
        </a:spcBef>
        <a:buNone/>
        <a:defRPr sz="3600" b="1" kern="1200">
          <a:solidFill>
            <a:schemeClr val="tx2"/>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spcBef>
          <a:spcPct val="20000"/>
        </a:spcBef>
        <a:buClr>
          <a:schemeClr val="tx2"/>
        </a:buClr>
        <a:buFont typeface="Calibri" panose="020F0502020204030204" pitchFamily="34" charset="0"/>
        <a:buChar char="•"/>
        <a:defRPr sz="1800" kern="1200">
          <a:solidFill>
            <a:schemeClr val="tx1">
              <a:lumMod val="75000"/>
              <a:lumOff val="25000"/>
            </a:schemeClr>
          </a:solidFill>
          <a:latin typeface="+mj-lt"/>
          <a:ea typeface="+mn-ea"/>
          <a:cs typeface="+mn-cs"/>
        </a:defRPr>
      </a:lvl1pPr>
      <a:lvl2pPr marL="742950" indent="-285750" algn="l" defTabSz="914400" rtl="0" eaLnBrk="1" latinLnBrk="0" hangingPunct="1">
        <a:spcBef>
          <a:spcPct val="20000"/>
        </a:spcBef>
        <a:buClr>
          <a:schemeClr val="tx2"/>
        </a:buClr>
        <a:buFont typeface="Calibri" panose="020F0502020204030204" pitchFamily="34" charset="0"/>
        <a:buChar char="•"/>
        <a:defRPr sz="1800" kern="1200">
          <a:solidFill>
            <a:schemeClr val="tx1">
              <a:lumMod val="75000"/>
              <a:lumOff val="25000"/>
            </a:schemeClr>
          </a:solidFill>
          <a:latin typeface="+mj-lt"/>
          <a:ea typeface="+mn-ea"/>
          <a:cs typeface="+mn-cs"/>
        </a:defRPr>
      </a:lvl2pPr>
      <a:lvl3pPr marL="1143000" indent="-228600" algn="l" defTabSz="914400" rtl="0" eaLnBrk="1" latinLnBrk="0" hangingPunct="1">
        <a:spcBef>
          <a:spcPct val="20000"/>
        </a:spcBef>
        <a:buClr>
          <a:schemeClr val="tx2"/>
        </a:buClr>
        <a:buFont typeface="Calibri" panose="020F0502020204030204" pitchFamily="34" charset="0"/>
        <a:buChar char="•"/>
        <a:defRPr sz="1800" kern="1200">
          <a:solidFill>
            <a:schemeClr val="tx1">
              <a:lumMod val="75000"/>
              <a:lumOff val="25000"/>
            </a:schemeClr>
          </a:solidFill>
          <a:latin typeface="+mj-lt"/>
          <a:ea typeface="+mn-ea"/>
          <a:cs typeface="+mn-cs"/>
        </a:defRPr>
      </a:lvl3pPr>
      <a:lvl4pPr marL="1600200" indent="-228600" algn="l" defTabSz="914400" rtl="0" eaLnBrk="1" latinLnBrk="0" hangingPunct="1">
        <a:spcBef>
          <a:spcPct val="20000"/>
        </a:spcBef>
        <a:buClr>
          <a:schemeClr val="tx2"/>
        </a:buClr>
        <a:buFont typeface="Calibri" panose="020F050202020403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spcBef>
          <a:spcPct val="20000"/>
        </a:spcBef>
        <a:buClr>
          <a:schemeClr val="tx2"/>
        </a:buClr>
        <a:buFont typeface="Calibri" panose="020F050202020403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laskuhotelli.fi/portaali/"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CF0641E-C52C-4A85-B547-E7E7E9398FD5}"/>
              </a:ext>
            </a:extLst>
          </p:cNvPr>
          <p:cNvSpPr/>
          <p:nvPr/>
        </p:nvSpPr>
        <p:spPr>
          <a:xfrm>
            <a:off x="3419872" y="3579862"/>
            <a:ext cx="2517099" cy="461665"/>
          </a:xfrm>
          <a:prstGeom prst="rect">
            <a:avLst/>
          </a:prstGeom>
        </p:spPr>
        <p:txBody>
          <a:bodyPr wrap="none">
            <a:spAutoFit/>
          </a:bodyPr>
          <a:lstStyle/>
          <a:p>
            <a:r>
              <a:rPr lang="en-gb" sz="2400" b="1" dirty="0">
                <a:solidFill>
                  <a:schemeClr val="bg1"/>
                </a:solidFill>
              </a:rPr>
              <a:t>SUPPLIER PORTAL </a:t>
            </a:r>
            <a:endParaRPr lang="fi-FI" sz="2400" dirty="0">
              <a:solidFill>
                <a:schemeClr val="bg1"/>
              </a:solidFill>
            </a:endParaRPr>
          </a:p>
        </p:txBody>
      </p:sp>
    </p:spTree>
    <p:extLst>
      <p:ext uri="{BB962C8B-B14F-4D97-AF65-F5344CB8AC3E}">
        <p14:creationId xmlns:p14="http://schemas.microsoft.com/office/powerpoint/2010/main" val="3305276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055A5E-2D16-45E9-8DD6-13FDFA73EF84}"/>
              </a:ext>
            </a:extLst>
          </p:cNvPr>
          <p:cNvSpPr>
            <a:spLocks noGrp="1"/>
          </p:cNvSpPr>
          <p:nvPr>
            <p:ph type="ctrTitle"/>
          </p:nvPr>
        </p:nvSpPr>
        <p:spPr/>
        <p:txBody>
          <a:bodyPr>
            <a:normAutofit fontScale="90000"/>
          </a:bodyPr>
          <a:lstStyle/>
          <a:p>
            <a:pPr algn="l" rtl="0"/>
            <a:r>
              <a:rPr lang="en-gb" b="1" i="0" u="none" baseline="0" dirty="0"/>
              <a:t>Creating an </a:t>
            </a:r>
            <a:r>
              <a:rPr lang="en-gb" b="1" i="0" u="none" baseline="0" dirty="0">
                <a:solidFill>
                  <a:srgbClr val="00A2D3"/>
                </a:solidFill>
              </a:rPr>
              <a:t>invoice-mandatory information </a:t>
            </a:r>
            <a:r>
              <a:rPr lang="en-gb" b="1" i="0" u="none" baseline="0" dirty="0"/>
              <a:t>Compulsory information: </a:t>
            </a:r>
            <a:endParaRPr lang="en-gb" dirty="0">
              <a:solidFill>
                <a:srgbClr val="FF0000"/>
              </a:solidFill>
            </a:endParaRPr>
          </a:p>
        </p:txBody>
      </p:sp>
      <p:sp>
        <p:nvSpPr>
          <p:cNvPr id="3" name="Tekstin paikkamerkki 2">
            <a:extLst>
              <a:ext uri="{FF2B5EF4-FFF2-40B4-BE49-F238E27FC236}">
                <a16:creationId xmlns:a16="http://schemas.microsoft.com/office/drawing/2014/main" id="{56CC9640-4123-473A-8372-72FAA37E5646}"/>
              </a:ext>
            </a:extLst>
          </p:cNvPr>
          <p:cNvSpPr>
            <a:spLocks noGrp="1"/>
          </p:cNvSpPr>
          <p:nvPr>
            <p:ph type="body" sz="quarter" idx="10"/>
          </p:nvPr>
        </p:nvSpPr>
        <p:spPr>
          <a:xfrm>
            <a:off x="467544" y="987574"/>
            <a:ext cx="4176464" cy="3672408"/>
          </a:xfrm>
        </p:spPr>
        <p:txBody>
          <a:bodyPr>
            <a:normAutofit fontScale="85000" lnSpcReduction="20000"/>
          </a:bodyPr>
          <a:lstStyle/>
          <a:p>
            <a:pPr algn="l" rtl="0"/>
            <a:r>
              <a:rPr lang="en-gb" b="0" i="0" u="none" baseline="0" dirty="0">
                <a:latin typeface="+mn-lt"/>
              </a:rPr>
              <a:t>Fields marked with an asterisk are mandatory information.</a:t>
            </a:r>
          </a:p>
          <a:p>
            <a:pPr lvl="1" algn="l" rtl="0"/>
            <a:r>
              <a:rPr lang="en-gb" b="0" i="0" u="none" baseline="0" dirty="0">
                <a:latin typeface="+mn-lt"/>
              </a:rPr>
              <a:t>Invoicing company</a:t>
            </a:r>
          </a:p>
          <a:p>
            <a:pPr lvl="1" algn="l" rtl="0"/>
            <a:r>
              <a:rPr lang="en-gb" b="0" i="0" u="none" baseline="0" dirty="0">
                <a:latin typeface="+mn-lt"/>
              </a:rPr>
              <a:t>Invoice type</a:t>
            </a:r>
          </a:p>
          <a:p>
            <a:pPr lvl="1" algn="l" rtl="0"/>
            <a:r>
              <a:rPr lang="en-gb" b="0" i="0" u="none" baseline="0" dirty="0">
                <a:latin typeface="+mn-lt"/>
              </a:rPr>
              <a:t>Invoice date</a:t>
            </a:r>
          </a:p>
          <a:p>
            <a:pPr lvl="1" algn="l" rtl="0"/>
            <a:r>
              <a:rPr lang="en-gb" b="0" i="0" u="none" baseline="0" dirty="0">
                <a:latin typeface="+mn-lt"/>
              </a:rPr>
              <a:t>Invoice due date</a:t>
            </a:r>
          </a:p>
          <a:p>
            <a:pPr lvl="2" algn="l" rtl="0"/>
            <a:r>
              <a:rPr lang="en-gb" b="0" i="0" u="none" baseline="0" dirty="0">
                <a:latin typeface="+mn-lt"/>
              </a:rPr>
              <a:t>The date fields must be filled out in double digits (in DDMMYYY format, e.g. 01.02.2018), select the date in the calendar that pops up from the right side.</a:t>
            </a:r>
          </a:p>
          <a:p>
            <a:pPr lvl="1" algn="l" rtl="0"/>
            <a:r>
              <a:rPr lang="en-gb" b="0" i="0" u="none" baseline="0" dirty="0">
                <a:latin typeface="+mn-lt"/>
              </a:rPr>
              <a:t>Invoice number</a:t>
            </a:r>
          </a:p>
          <a:p>
            <a:pPr lvl="1" algn="l" rtl="0"/>
            <a:r>
              <a:rPr lang="en-gb" b="0" i="0" u="none" baseline="0" dirty="0">
                <a:latin typeface="+mn-lt"/>
              </a:rPr>
              <a:t>Bank reference number</a:t>
            </a:r>
          </a:p>
          <a:p>
            <a:pPr lvl="1" algn="l" rtl="0"/>
            <a:r>
              <a:rPr lang="en-gb" b="0" i="0" u="none" baseline="0" dirty="0">
                <a:latin typeface="+mn-lt"/>
              </a:rPr>
              <a:t>Currency</a:t>
            </a:r>
          </a:p>
          <a:p>
            <a:pPr lvl="1" algn="l" rtl="0"/>
            <a:r>
              <a:rPr lang="en-gb" b="0" i="0" u="none" baseline="0" dirty="0">
                <a:latin typeface="+mn-lt"/>
              </a:rPr>
              <a:t>What about cost centre, etc. other information from the Finnish instructions – are they still valid?</a:t>
            </a:r>
          </a:p>
          <a:p>
            <a:pPr lvl="1" algn="l" rtl="0"/>
            <a:endParaRPr lang="en-gb" dirty="0"/>
          </a:p>
        </p:txBody>
      </p:sp>
      <p:pic>
        <p:nvPicPr>
          <p:cNvPr id="5" name="Kuva 4">
            <a:extLst>
              <a:ext uri="{FF2B5EF4-FFF2-40B4-BE49-F238E27FC236}">
                <a16:creationId xmlns:a16="http://schemas.microsoft.com/office/drawing/2014/main" id="{4FBA599E-6A79-459E-9BB5-25A0E79CAB2F}"/>
              </a:ext>
            </a:extLst>
          </p:cNvPr>
          <p:cNvPicPr>
            <a:picLocks noChangeAspect="1"/>
          </p:cNvPicPr>
          <p:nvPr/>
        </p:nvPicPr>
        <p:blipFill>
          <a:blip r:embed="rId2"/>
          <a:stretch>
            <a:fillRect/>
          </a:stretch>
        </p:blipFill>
        <p:spPr>
          <a:xfrm>
            <a:off x="4932040" y="1381776"/>
            <a:ext cx="3926164" cy="2523963"/>
          </a:xfrm>
          <a:prstGeom prst="rect">
            <a:avLst/>
          </a:prstGeom>
        </p:spPr>
      </p:pic>
      <p:pic>
        <p:nvPicPr>
          <p:cNvPr id="6" name="Kuva 5">
            <a:extLst>
              <a:ext uri="{FF2B5EF4-FFF2-40B4-BE49-F238E27FC236}">
                <a16:creationId xmlns:a16="http://schemas.microsoft.com/office/drawing/2014/main" id="{A3EF9188-8E77-4AD5-9E59-C8CEEBA1030A}"/>
              </a:ext>
            </a:extLst>
          </p:cNvPr>
          <p:cNvPicPr>
            <a:picLocks noChangeAspect="1"/>
          </p:cNvPicPr>
          <p:nvPr/>
        </p:nvPicPr>
        <p:blipFill>
          <a:blip r:embed="rId3"/>
          <a:stretch>
            <a:fillRect/>
          </a:stretch>
        </p:blipFill>
        <p:spPr>
          <a:xfrm>
            <a:off x="4916454" y="3878658"/>
            <a:ext cx="4004220" cy="277268"/>
          </a:xfrm>
          <a:prstGeom prst="rect">
            <a:avLst/>
          </a:prstGeom>
        </p:spPr>
      </p:pic>
    </p:spTree>
    <p:extLst>
      <p:ext uri="{BB962C8B-B14F-4D97-AF65-F5344CB8AC3E}">
        <p14:creationId xmlns:p14="http://schemas.microsoft.com/office/powerpoint/2010/main" val="224940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2D9D01-C6E2-4ACE-8A5B-493371ADBA1C}"/>
              </a:ext>
            </a:extLst>
          </p:cNvPr>
          <p:cNvSpPr>
            <a:spLocks noGrp="1"/>
          </p:cNvSpPr>
          <p:nvPr>
            <p:ph type="ctrTitle"/>
          </p:nvPr>
        </p:nvSpPr>
        <p:spPr/>
        <p:txBody>
          <a:bodyPr>
            <a:normAutofit fontScale="90000"/>
          </a:bodyPr>
          <a:lstStyle/>
          <a:p>
            <a:pPr algn="l" rtl="0"/>
            <a:r>
              <a:rPr lang="en-gb" b="1" i="0" u="none" baseline="0"/>
              <a:t>Creating an invoice - Row-specific additional information</a:t>
            </a:r>
            <a:br>
              <a:rPr lang="en-gb"/>
            </a:br>
            <a:endParaRPr lang="en-gb" dirty="0"/>
          </a:p>
        </p:txBody>
      </p:sp>
      <p:sp>
        <p:nvSpPr>
          <p:cNvPr id="3" name="Tekstin paikkamerkki 2">
            <a:extLst>
              <a:ext uri="{FF2B5EF4-FFF2-40B4-BE49-F238E27FC236}">
                <a16:creationId xmlns:a16="http://schemas.microsoft.com/office/drawing/2014/main" id="{E0164242-CC32-435A-9E2F-DEF52D9847AB}"/>
              </a:ext>
            </a:extLst>
          </p:cNvPr>
          <p:cNvSpPr>
            <a:spLocks noGrp="1"/>
          </p:cNvSpPr>
          <p:nvPr>
            <p:ph type="body" sz="quarter" idx="10"/>
          </p:nvPr>
        </p:nvSpPr>
        <p:spPr>
          <a:xfrm>
            <a:off x="467544" y="1275606"/>
            <a:ext cx="3600400" cy="2736304"/>
          </a:xfrm>
        </p:spPr>
        <p:txBody>
          <a:bodyPr>
            <a:normAutofit fontScale="77500" lnSpcReduction="20000"/>
          </a:bodyPr>
          <a:lstStyle/>
          <a:p>
            <a:pPr algn="l" rtl="0"/>
            <a:r>
              <a:rPr lang="en-gb" b="0" i="0" u="none" baseline="0" dirty="0">
                <a:latin typeface="+mn-lt"/>
              </a:rPr>
              <a:t>The details of the invoice are saved on invoice rows. You can add more invoice rows using the </a:t>
            </a:r>
            <a:r>
              <a:rPr lang="en-gb" b="1" i="0" u="none" baseline="0" dirty="0">
                <a:latin typeface="+mn-lt"/>
              </a:rPr>
              <a:t>Add new row</a:t>
            </a:r>
            <a:r>
              <a:rPr lang="en-gb" b="0" i="0" u="none" baseline="0" dirty="0">
                <a:latin typeface="+mn-lt"/>
              </a:rPr>
              <a:t> button.</a:t>
            </a:r>
          </a:p>
          <a:p>
            <a:pPr algn="l" rtl="0"/>
            <a:r>
              <a:rPr lang="en-gb" b="0" i="0" u="none" baseline="0" dirty="0">
                <a:latin typeface="+mn-lt"/>
              </a:rPr>
              <a:t>You may save row-specific additional information (e.g. delivery date) onto the invoice row in the additional information window that can be opened by clicking the right end of the row. </a:t>
            </a:r>
          </a:p>
          <a:p>
            <a:pPr algn="l" rtl="0"/>
            <a:r>
              <a:rPr lang="en-gb" b="0" i="0" u="none" baseline="0" dirty="0">
                <a:latin typeface="+mn-lt"/>
              </a:rPr>
              <a:t>The entire invoice row can be removed by clicking the trash can icon, if necessary.</a:t>
            </a:r>
          </a:p>
          <a:p>
            <a:pPr algn="l" rtl="0"/>
            <a:r>
              <a:rPr lang="en-gb" b="0" i="0" u="none" baseline="0" dirty="0">
                <a:latin typeface="+mn-lt"/>
              </a:rPr>
              <a:t>Add any additional invoice-specific information in the Free text field. If the delivery date is specific to the invoice, it can also be entered here.</a:t>
            </a:r>
            <a:endParaRPr lang="en-gb" sz="800" dirty="0">
              <a:latin typeface="+mn-lt"/>
            </a:endParaRPr>
          </a:p>
          <a:p>
            <a:endParaRPr lang="en-gb" dirty="0"/>
          </a:p>
          <a:p>
            <a:endParaRPr lang="en-gb" dirty="0"/>
          </a:p>
        </p:txBody>
      </p:sp>
      <p:pic>
        <p:nvPicPr>
          <p:cNvPr id="5" name="Kuva 4">
            <a:extLst>
              <a:ext uri="{FF2B5EF4-FFF2-40B4-BE49-F238E27FC236}">
                <a16:creationId xmlns:a16="http://schemas.microsoft.com/office/drawing/2014/main" id="{7D515216-2926-4395-BA09-0D52A64B196D}"/>
              </a:ext>
            </a:extLst>
          </p:cNvPr>
          <p:cNvPicPr>
            <a:picLocks noChangeAspect="1"/>
          </p:cNvPicPr>
          <p:nvPr/>
        </p:nvPicPr>
        <p:blipFill>
          <a:blip r:embed="rId2"/>
          <a:stretch>
            <a:fillRect/>
          </a:stretch>
        </p:blipFill>
        <p:spPr>
          <a:xfrm>
            <a:off x="4229100" y="3801907"/>
            <a:ext cx="2143100" cy="349923"/>
          </a:xfrm>
          <a:prstGeom prst="rect">
            <a:avLst/>
          </a:prstGeom>
        </p:spPr>
      </p:pic>
      <p:pic>
        <p:nvPicPr>
          <p:cNvPr id="6" name="Kuva 5">
            <a:extLst>
              <a:ext uri="{FF2B5EF4-FFF2-40B4-BE49-F238E27FC236}">
                <a16:creationId xmlns:a16="http://schemas.microsoft.com/office/drawing/2014/main" id="{35BA1DA9-253E-46ED-8CDC-1BEF1459C010}"/>
              </a:ext>
            </a:extLst>
          </p:cNvPr>
          <p:cNvPicPr>
            <a:picLocks noChangeAspect="1"/>
          </p:cNvPicPr>
          <p:nvPr/>
        </p:nvPicPr>
        <p:blipFill>
          <a:blip r:embed="rId3"/>
          <a:stretch>
            <a:fillRect/>
          </a:stretch>
        </p:blipFill>
        <p:spPr>
          <a:xfrm>
            <a:off x="4229100" y="987574"/>
            <a:ext cx="3926164" cy="2523963"/>
          </a:xfrm>
          <a:prstGeom prst="rect">
            <a:avLst/>
          </a:prstGeom>
        </p:spPr>
      </p:pic>
      <p:pic>
        <p:nvPicPr>
          <p:cNvPr id="7" name="Kuva 6">
            <a:extLst>
              <a:ext uri="{FF2B5EF4-FFF2-40B4-BE49-F238E27FC236}">
                <a16:creationId xmlns:a16="http://schemas.microsoft.com/office/drawing/2014/main" id="{B7C73A44-1623-44DA-8420-55AA9B8A729A}"/>
              </a:ext>
            </a:extLst>
          </p:cNvPr>
          <p:cNvPicPr>
            <a:picLocks noChangeAspect="1"/>
          </p:cNvPicPr>
          <p:nvPr/>
        </p:nvPicPr>
        <p:blipFill>
          <a:blip r:embed="rId4"/>
          <a:stretch>
            <a:fillRect/>
          </a:stretch>
        </p:blipFill>
        <p:spPr>
          <a:xfrm>
            <a:off x="1259633" y="4263057"/>
            <a:ext cx="1008112" cy="271089"/>
          </a:xfrm>
          <a:prstGeom prst="rect">
            <a:avLst/>
          </a:prstGeom>
        </p:spPr>
      </p:pic>
      <p:pic>
        <p:nvPicPr>
          <p:cNvPr id="8" name="Kuva 7">
            <a:extLst>
              <a:ext uri="{FF2B5EF4-FFF2-40B4-BE49-F238E27FC236}">
                <a16:creationId xmlns:a16="http://schemas.microsoft.com/office/drawing/2014/main" id="{BA15122B-F8BE-4103-88DC-4165BBB0A31E}"/>
              </a:ext>
            </a:extLst>
          </p:cNvPr>
          <p:cNvPicPr>
            <a:picLocks noChangeAspect="1"/>
          </p:cNvPicPr>
          <p:nvPr/>
        </p:nvPicPr>
        <p:blipFill>
          <a:blip r:embed="rId5"/>
          <a:stretch>
            <a:fillRect/>
          </a:stretch>
        </p:blipFill>
        <p:spPr>
          <a:xfrm>
            <a:off x="4229100" y="3400218"/>
            <a:ext cx="4519364" cy="274910"/>
          </a:xfrm>
          <a:prstGeom prst="rect">
            <a:avLst/>
          </a:prstGeom>
        </p:spPr>
      </p:pic>
    </p:spTree>
    <p:extLst>
      <p:ext uri="{BB962C8B-B14F-4D97-AF65-F5344CB8AC3E}">
        <p14:creationId xmlns:p14="http://schemas.microsoft.com/office/powerpoint/2010/main" val="479760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73C8C2-CDD2-4503-88FD-AC8C1E78FB62}"/>
              </a:ext>
            </a:extLst>
          </p:cNvPr>
          <p:cNvSpPr>
            <a:spLocks noGrp="1"/>
          </p:cNvSpPr>
          <p:nvPr>
            <p:ph type="ctrTitle"/>
          </p:nvPr>
        </p:nvSpPr>
        <p:spPr>
          <a:xfrm>
            <a:off x="467147" y="195487"/>
            <a:ext cx="6912768" cy="792087"/>
          </a:xfrm>
        </p:spPr>
        <p:txBody>
          <a:bodyPr>
            <a:normAutofit fontScale="90000"/>
          </a:bodyPr>
          <a:lstStyle/>
          <a:p>
            <a:pPr algn="l" rtl="0"/>
            <a:r>
              <a:rPr lang="en-gb" b="1" i="0" u="none" baseline="0" dirty="0"/>
              <a:t>Creating an invoice – invoice rows and attachments</a:t>
            </a:r>
            <a:endParaRPr lang="en-gb" dirty="0"/>
          </a:p>
        </p:txBody>
      </p:sp>
      <p:sp>
        <p:nvSpPr>
          <p:cNvPr id="3" name="Tekstin paikkamerkki 2">
            <a:extLst>
              <a:ext uri="{FF2B5EF4-FFF2-40B4-BE49-F238E27FC236}">
                <a16:creationId xmlns:a16="http://schemas.microsoft.com/office/drawing/2014/main" id="{C66AFA90-E2FF-48CF-B707-8C9556B3EC70}"/>
              </a:ext>
            </a:extLst>
          </p:cNvPr>
          <p:cNvSpPr>
            <a:spLocks noGrp="1"/>
          </p:cNvSpPr>
          <p:nvPr>
            <p:ph type="body" sz="quarter" idx="10"/>
          </p:nvPr>
        </p:nvSpPr>
        <p:spPr>
          <a:xfrm>
            <a:off x="467147" y="1059582"/>
            <a:ext cx="7920880" cy="2088232"/>
          </a:xfrm>
        </p:spPr>
        <p:txBody>
          <a:bodyPr>
            <a:normAutofit fontScale="92500" lnSpcReduction="20000"/>
          </a:bodyPr>
          <a:lstStyle/>
          <a:p>
            <a:pPr algn="l" rtl="0"/>
            <a:r>
              <a:rPr lang="en-gb" b="0" i="0" u="none" baseline="0" dirty="0">
                <a:latin typeface="+mn-lt"/>
              </a:rPr>
              <a:t>Each invoice must have at least one invoice row, and each row must have all the columns filled in (enter the tax-free price in the Unit price column and the VAT used in the VAT % column; the VAT must be entered even if it is 0%).</a:t>
            </a:r>
          </a:p>
          <a:p>
            <a:pPr algn="l" rtl="0">
              <a:buFont typeface="Arial" panose="020B0604020202020204" pitchFamily="34" charset="0"/>
              <a:buChar char="•"/>
            </a:pPr>
            <a:r>
              <a:rPr lang="en-gb" b="0" i="0" u="none" baseline="0" dirty="0">
                <a:latin typeface="+mn-lt"/>
              </a:rPr>
              <a:t>You can add a single PDF attachment to the invoice using the Add PDF attachment option. </a:t>
            </a:r>
          </a:p>
          <a:p>
            <a:pPr algn="l" rtl="0">
              <a:buFont typeface="Arial" panose="020B0604020202020204" pitchFamily="34" charset="0"/>
              <a:buChar char="•"/>
            </a:pPr>
            <a:r>
              <a:rPr lang="en-gb" b="0" i="0" u="none" baseline="0" dirty="0">
                <a:latin typeface="+mn-lt"/>
              </a:rPr>
              <a:t>The maximum attachment size is 2 Mb.</a:t>
            </a:r>
          </a:p>
          <a:p>
            <a:pPr algn="l" rtl="0">
              <a:buFont typeface="Arial" panose="020B0604020202020204" pitchFamily="34" charset="0"/>
              <a:buChar char="•"/>
            </a:pPr>
            <a:r>
              <a:rPr lang="en-gb" b="0" i="0" u="none" baseline="0" dirty="0">
                <a:latin typeface="+mn-lt"/>
              </a:rPr>
              <a:t>NOTE! The name of the attachment must be short and cannot contain special characters. If you see a validating error message, try to rename the attachment</a:t>
            </a:r>
            <a:r>
              <a:rPr lang="en-gb" b="0" i="0" u="none" baseline="0" dirty="0">
                <a:solidFill>
                  <a:srgbClr val="FF0000"/>
                </a:solidFill>
              </a:rPr>
              <a:t>.</a:t>
            </a:r>
            <a:endParaRPr lang="en-gb" sz="700" dirty="0">
              <a:solidFill>
                <a:srgbClr val="FF0000"/>
              </a:solidFill>
            </a:endParaRPr>
          </a:p>
          <a:p>
            <a:endParaRPr lang="en-gb" dirty="0"/>
          </a:p>
          <a:p>
            <a:endParaRPr lang="en-gb" dirty="0"/>
          </a:p>
        </p:txBody>
      </p:sp>
      <p:pic>
        <p:nvPicPr>
          <p:cNvPr id="5" name="Kuva 4">
            <a:extLst>
              <a:ext uri="{FF2B5EF4-FFF2-40B4-BE49-F238E27FC236}">
                <a16:creationId xmlns:a16="http://schemas.microsoft.com/office/drawing/2014/main" id="{29792364-3C03-40EB-836F-8E40D15720DE}"/>
              </a:ext>
            </a:extLst>
          </p:cNvPr>
          <p:cNvPicPr>
            <a:picLocks noChangeAspect="1"/>
          </p:cNvPicPr>
          <p:nvPr/>
        </p:nvPicPr>
        <p:blipFill>
          <a:blip r:embed="rId2"/>
          <a:stretch>
            <a:fillRect/>
          </a:stretch>
        </p:blipFill>
        <p:spPr>
          <a:xfrm>
            <a:off x="1403648" y="3363961"/>
            <a:ext cx="7236296" cy="1568777"/>
          </a:xfrm>
          <a:prstGeom prst="rect">
            <a:avLst/>
          </a:prstGeom>
        </p:spPr>
      </p:pic>
    </p:spTree>
    <p:extLst>
      <p:ext uri="{BB962C8B-B14F-4D97-AF65-F5344CB8AC3E}">
        <p14:creationId xmlns:p14="http://schemas.microsoft.com/office/powerpoint/2010/main" val="298449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E9C44-4BB9-4817-8387-40FFCD4C448A}"/>
              </a:ext>
            </a:extLst>
          </p:cNvPr>
          <p:cNvSpPr>
            <a:spLocks noGrp="1"/>
          </p:cNvSpPr>
          <p:nvPr>
            <p:ph type="ctrTitle"/>
          </p:nvPr>
        </p:nvSpPr>
        <p:spPr/>
        <p:txBody>
          <a:bodyPr>
            <a:normAutofit fontScale="90000"/>
          </a:bodyPr>
          <a:lstStyle/>
          <a:p>
            <a:pPr algn="l" rtl="0"/>
            <a:r>
              <a:rPr lang="en-gb" b="1" i="0" u="none" baseline="0"/>
              <a:t>Creating an invoice - Row-specific additional information</a:t>
            </a:r>
            <a:endParaRPr lang="en-gb" dirty="0"/>
          </a:p>
        </p:txBody>
      </p:sp>
      <p:sp>
        <p:nvSpPr>
          <p:cNvPr id="3" name="Tekstin paikkamerkki 2">
            <a:extLst>
              <a:ext uri="{FF2B5EF4-FFF2-40B4-BE49-F238E27FC236}">
                <a16:creationId xmlns:a16="http://schemas.microsoft.com/office/drawing/2014/main" id="{2FF132D6-A173-4A49-8C7E-7068D14672D9}"/>
              </a:ext>
            </a:extLst>
          </p:cNvPr>
          <p:cNvSpPr>
            <a:spLocks noGrp="1"/>
          </p:cNvSpPr>
          <p:nvPr>
            <p:ph type="body" sz="quarter" idx="10"/>
          </p:nvPr>
        </p:nvSpPr>
        <p:spPr>
          <a:xfrm>
            <a:off x="467544" y="1275606"/>
            <a:ext cx="3024336" cy="2736304"/>
          </a:xfrm>
        </p:spPr>
        <p:txBody>
          <a:bodyPr>
            <a:normAutofit fontScale="92500"/>
          </a:bodyPr>
          <a:lstStyle/>
          <a:p>
            <a:pPr algn="l" rtl="0"/>
            <a:r>
              <a:rPr lang="en-gb" b="0" i="0" u="none" baseline="0"/>
              <a:t>You may save row-specific additional information (e.g. delivery date) onto the invoice row in the additional information window that can be opened by clicking the right end of the row. </a:t>
            </a:r>
          </a:p>
          <a:p>
            <a:pPr algn="l" rtl="0"/>
            <a:r>
              <a:rPr lang="en-gb" b="0" i="0" u="none" baseline="0"/>
              <a:t>The entire invoice row can be removed by clicking the trash can icon, if necessary.</a:t>
            </a:r>
          </a:p>
          <a:p>
            <a:endParaRPr lang="en-gb" dirty="0"/>
          </a:p>
        </p:txBody>
      </p:sp>
      <p:pic>
        <p:nvPicPr>
          <p:cNvPr id="5" name="Kuva 4">
            <a:extLst>
              <a:ext uri="{FF2B5EF4-FFF2-40B4-BE49-F238E27FC236}">
                <a16:creationId xmlns:a16="http://schemas.microsoft.com/office/drawing/2014/main" id="{F849D08E-530F-4235-B7A0-36B89535070D}"/>
              </a:ext>
            </a:extLst>
          </p:cNvPr>
          <p:cNvPicPr>
            <a:picLocks noChangeAspect="1"/>
          </p:cNvPicPr>
          <p:nvPr/>
        </p:nvPicPr>
        <p:blipFill>
          <a:blip r:embed="rId2"/>
          <a:stretch>
            <a:fillRect/>
          </a:stretch>
        </p:blipFill>
        <p:spPr>
          <a:xfrm>
            <a:off x="4810810" y="1303457"/>
            <a:ext cx="717256" cy="465453"/>
          </a:xfrm>
          <a:prstGeom prst="rect">
            <a:avLst/>
          </a:prstGeom>
        </p:spPr>
      </p:pic>
      <p:pic>
        <p:nvPicPr>
          <p:cNvPr id="6" name="Kuva 5">
            <a:extLst>
              <a:ext uri="{FF2B5EF4-FFF2-40B4-BE49-F238E27FC236}">
                <a16:creationId xmlns:a16="http://schemas.microsoft.com/office/drawing/2014/main" id="{8A34BDC0-74A3-4623-B7B9-8A8B216D3998}"/>
              </a:ext>
            </a:extLst>
          </p:cNvPr>
          <p:cNvPicPr>
            <a:picLocks noChangeAspect="1"/>
          </p:cNvPicPr>
          <p:nvPr/>
        </p:nvPicPr>
        <p:blipFill>
          <a:blip r:embed="rId3"/>
          <a:stretch>
            <a:fillRect/>
          </a:stretch>
        </p:blipFill>
        <p:spPr>
          <a:xfrm>
            <a:off x="5868144" y="1491631"/>
            <a:ext cx="2160240" cy="1313536"/>
          </a:xfrm>
          <a:prstGeom prst="rect">
            <a:avLst/>
          </a:prstGeom>
        </p:spPr>
      </p:pic>
      <p:pic>
        <p:nvPicPr>
          <p:cNvPr id="4" name="Kuva 3">
            <a:extLst>
              <a:ext uri="{FF2B5EF4-FFF2-40B4-BE49-F238E27FC236}">
                <a16:creationId xmlns:a16="http://schemas.microsoft.com/office/drawing/2014/main" id="{99E015D3-5A68-47C6-99FF-9F2E0A6C3F21}"/>
              </a:ext>
            </a:extLst>
          </p:cNvPr>
          <p:cNvPicPr>
            <a:picLocks noChangeAspect="1"/>
          </p:cNvPicPr>
          <p:nvPr/>
        </p:nvPicPr>
        <p:blipFill>
          <a:blip r:embed="rId4"/>
          <a:stretch>
            <a:fillRect/>
          </a:stretch>
        </p:blipFill>
        <p:spPr>
          <a:xfrm>
            <a:off x="5846201" y="3075806"/>
            <a:ext cx="3054361" cy="1432684"/>
          </a:xfrm>
          <a:prstGeom prst="rect">
            <a:avLst/>
          </a:prstGeom>
        </p:spPr>
      </p:pic>
      <p:sp>
        <p:nvSpPr>
          <p:cNvPr id="10" name="Suorakulmio 9">
            <a:extLst>
              <a:ext uri="{FF2B5EF4-FFF2-40B4-BE49-F238E27FC236}">
                <a16:creationId xmlns:a16="http://schemas.microsoft.com/office/drawing/2014/main" id="{6C2FC426-F074-4629-8938-426ACD7AE6B0}"/>
              </a:ext>
            </a:extLst>
          </p:cNvPr>
          <p:cNvSpPr/>
          <p:nvPr/>
        </p:nvSpPr>
        <p:spPr>
          <a:xfrm>
            <a:off x="3667810" y="3120675"/>
            <a:ext cx="2411200" cy="507831"/>
          </a:xfrm>
          <a:prstGeom prst="rect">
            <a:avLst/>
          </a:prstGeom>
        </p:spPr>
        <p:txBody>
          <a:bodyPr wrap="square">
            <a:spAutoFit/>
          </a:bodyPr>
          <a:lstStyle/>
          <a:p>
            <a:r>
              <a:rPr lang="en-US" sz="900" i="1" dirty="0"/>
              <a:t>These are entered as invoice-specific information in the cost </a:t>
            </a:r>
            <a:r>
              <a:rPr lang="en-US" sz="900" i="1" dirty="0" err="1"/>
              <a:t>centre</a:t>
            </a:r>
            <a:r>
              <a:rPr lang="en-US" sz="900" i="1" dirty="0"/>
              <a:t> and order identifier fields at the top of the invoice.</a:t>
            </a:r>
            <a:endParaRPr lang="fi-FI" sz="900" i="1" dirty="0"/>
          </a:p>
        </p:txBody>
      </p:sp>
      <p:sp>
        <p:nvSpPr>
          <p:cNvPr id="11" name="Suorakulmio 10">
            <a:extLst>
              <a:ext uri="{FF2B5EF4-FFF2-40B4-BE49-F238E27FC236}">
                <a16:creationId xmlns:a16="http://schemas.microsoft.com/office/drawing/2014/main" id="{BEE1B623-5F30-4C80-BFAF-760CEF3CED34}"/>
              </a:ext>
            </a:extLst>
          </p:cNvPr>
          <p:cNvSpPr/>
          <p:nvPr/>
        </p:nvSpPr>
        <p:spPr>
          <a:xfrm>
            <a:off x="3667810" y="3948853"/>
            <a:ext cx="2286000" cy="530338"/>
          </a:xfrm>
          <a:prstGeom prst="rect">
            <a:avLst/>
          </a:prstGeom>
        </p:spPr>
        <p:txBody>
          <a:bodyPr wrap="square">
            <a:spAutoFit/>
          </a:bodyPr>
          <a:lstStyle/>
          <a:p>
            <a:pPr>
              <a:lnSpc>
                <a:spcPct val="107000"/>
              </a:lnSpc>
              <a:spcAft>
                <a:spcPts val="800"/>
              </a:spcAft>
            </a:pPr>
            <a:r>
              <a:rPr lang="en-GB" sz="900" i="1" dirty="0">
                <a:latin typeface="Calibri" panose="020F0502020204030204" pitchFamily="34" charset="0"/>
                <a:ea typeface="Calibri" panose="020F0502020204030204" pitchFamily="34" charset="0"/>
                <a:cs typeface="Times New Roman" panose="02020603050405020304" pitchFamily="18" charset="0"/>
              </a:rPr>
              <a:t>These are entered as row-specific information in the row’s additional information.</a:t>
            </a:r>
            <a:endParaRPr lang="fi-FI" sz="9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9922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137A3-48B3-42AF-A7A7-D4572E57FA1A}"/>
              </a:ext>
            </a:extLst>
          </p:cNvPr>
          <p:cNvSpPr>
            <a:spLocks noGrp="1"/>
          </p:cNvSpPr>
          <p:nvPr>
            <p:ph type="ctrTitle"/>
          </p:nvPr>
        </p:nvSpPr>
        <p:spPr/>
        <p:txBody>
          <a:bodyPr/>
          <a:lstStyle/>
          <a:p>
            <a:pPr algn="l" rtl="0"/>
            <a:r>
              <a:rPr lang="en-gb" b="1" i="0" u="none" baseline="0" dirty="0">
                <a:solidFill>
                  <a:srgbClr val="00A2D3"/>
                </a:solidFill>
              </a:rPr>
              <a:t>Previewing an invoice</a:t>
            </a:r>
          </a:p>
        </p:txBody>
      </p:sp>
      <p:pic>
        <p:nvPicPr>
          <p:cNvPr id="5" name="Kuva 4">
            <a:extLst>
              <a:ext uri="{FF2B5EF4-FFF2-40B4-BE49-F238E27FC236}">
                <a16:creationId xmlns:a16="http://schemas.microsoft.com/office/drawing/2014/main" id="{C5665057-8319-4630-8759-89D18F6EC17B}"/>
              </a:ext>
            </a:extLst>
          </p:cNvPr>
          <p:cNvPicPr>
            <a:picLocks noChangeAspect="1"/>
          </p:cNvPicPr>
          <p:nvPr/>
        </p:nvPicPr>
        <p:blipFill>
          <a:blip r:embed="rId2"/>
          <a:stretch>
            <a:fillRect/>
          </a:stretch>
        </p:blipFill>
        <p:spPr>
          <a:xfrm>
            <a:off x="3635897" y="4206595"/>
            <a:ext cx="4755292" cy="420660"/>
          </a:xfrm>
          <a:prstGeom prst="rect">
            <a:avLst/>
          </a:prstGeom>
        </p:spPr>
      </p:pic>
      <p:sp>
        <p:nvSpPr>
          <p:cNvPr id="3" name="Tekstin paikkamerkki 2">
            <a:extLst>
              <a:ext uri="{FF2B5EF4-FFF2-40B4-BE49-F238E27FC236}">
                <a16:creationId xmlns:a16="http://schemas.microsoft.com/office/drawing/2014/main" id="{6B83F18C-AE8D-4CBB-86B2-D937BEEE131B}"/>
              </a:ext>
            </a:extLst>
          </p:cNvPr>
          <p:cNvSpPr>
            <a:spLocks noGrp="1"/>
          </p:cNvSpPr>
          <p:nvPr>
            <p:ph type="body" sz="quarter" idx="10"/>
          </p:nvPr>
        </p:nvSpPr>
        <p:spPr>
          <a:xfrm>
            <a:off x="467544" y="1275606"/>
            <a:ext cx="8211144" cy="3456384"/>
          </a:xfrm>
        </p:spPr>
        <p:txBody>
          <a:bodyPr/>
          <a:lstStyle/>
          <a:p>
            <a:pPr algn="l" rtl="0">
              <a:buFont typeface="Arial" panose="020B0604020202020204" pitchFamily="34" charset="0"/>
              <a:buChar char="•"/>
            </a:pPr>
            <a:r>
              <a:rPr lang="en-gb" b="0" i="0" u="none" baseline="0" dirty="0">
                <a:latin typeface="+mn-lt"/>
              </a:rPr>
              <a:t>Once all the mandatory invoice information has been entered and saved in the right format, you can preview the invoice by pressing the </a:t>
            </a:r>
            <a:r>
              <a:rPr lang="en-gb" b="1" i="0" u="none" baseline="0" dirty="0">
                <a:latin typeface="+mn-lt"/>
              </a:rPr>
              <a:t>Preview as PDF</a:t>
            </a:r>
            <a:r>
              <a:rPr lang="en-gb" b="0" i="0" u="none" baseline="0" dirty="0">
                <a:latin typeface="+mn-lt"/>
              </a:rPr>
              <a:t> button at the bottom of the invoice view. The invoice will open as a PDF in a new browser tab.</a:t>
            </a:r>
          </a:p>
          <a:p>
            <a:pPr algn="l" rtl="0">
              <a:buFont typeface="Arial" panose="020B0604020202020204" pitchFamily="34" charset="0"/>
              <a:buChar char="•"/>
            </a:pPr>
            <a:r>
              <a:rPr lang="en-gb" b="0" i="0" u="none" baseline="0" dirty="0">
                <a:latin typeface="+mn-lt"/>
              </a:rPr>
              <a:t>If some of the mandatory information is missing or in the wrong format, the text in the field in question will turn red. If this happens, correct the information and try again.</a:t>
            </a:r>
          </a:p>
          <a:p>
            <a:endParaRPr lang="en-gb" dirty="0"/>
          </a:p>
        </p:txBody>
      </p:sp>
    </p:spTree>
    <p:extLst>
      <p:ext uri="{BB962C8B-B14F-4D97-AF65-F5344CB8AC3E}">
        <p14:creationId xmlns:p14="http://schemas.microsoft.com/office/powerpoint/2010/main" val="138895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29D58B-39D1-4B12-87CF-43006CFA9719}"/>
              </a:ext>
            </a:extLst>
          </p:cNvPr>
          <p:cNvSpPr>
            <a:spLocks noGrp="1"/>
          </p:cNvSpPr>
          <p:nvPr>
            <p:ph type="ctrTitle"/>
          </p:nvPr>
        </p:nvSpPr>
        <p:spPr/>
        <p:txBody>
          <a:bodyPr>
            <a:normAutofit fontScale="90000"/>
          </a:bodyPr>
          <a:lstStyle/>
          <a:p>
            <a:pPr algn="l" rtl="0"/>
            <a:r>
              <a:rPr lang="en-gb" b="1" i="0" u="none" baseline="0"/>
              <a:t>Sending an invoice</a:t>
            </a:r>
            <a:br>
              <a:rPr lang="en-gb"/>
            </a:br>
            <a:endParaRPr lang="en-gb" dirty="0"/>
          </a:p>
        </p:txBody>
      </p:sp>
      <p:sp>
        <p:nvSpPr>
          <p:cNvPr id="3" name="Tekstin paikkamerkki 2">
            <a:extLst>
              <a:ext uri="{FF2B5EF4-FFF2-40B4-BE49-F238E27FC236}">
                <a16:creationId xmlns:a16="http://schemas.microsoft.com/office/drawing/2014/main" id="{DA537D17-9839-48EC-B9B8-3B4B7618FB49}"/>
              </a:ext>
            </a:extLst>
          </p:cNvPr>
          <p:cNvSpPr>
            <a:spLocks noGrp="1"/>
          </p:cNvSpPr>
          <p:nvPr>
            <p:ph type="body" sz="quarter" idx="10"/>
          </p:nvPr>
        </p:nvSpPr>
        <p:spPr>
          <a:xfrm>
            <a:off x="467544" y="915566"/>
            <a:ext cx="8211144" cy="3096344"/>
          </a:xfrm>
        </p:spPr>
        <p:txBody>
          <a:bodyPr>
            <a:normAutofit fontScale="55000" lnSpcReduction="20000"/>
          </a:bodyPr>
          <a:lstStyle/>
          <a:p>
            <a:pPr algn="l" rtl="0">
              <a:buFont typeface="Arial" panose="020B0604020202020204" pitchFamily="34" charset="0"/>
              <a:buChar char="•"/>
            </a:pPr>
            <a:r>
              <a:rPr lang="en-gb" sz="3800" b="0" i="0" u="none" baseline="0" dirty="0">
                <a:latin typeface="+mn-lt"/>
              </a:rPr>
              <a:t>To send an invoice, click the </a:t>
            </a:r>
            <a:r>
              <a:rPr lang="en-gb" sz="3800" b="1" i="0" u="none" baseline="0" dirty="0">
                <a:latin typeface="+mn-lt"/>
              </a:rPr>
              <a:t>Send</a:t>
            </a:r>
            <a:r>
              <a:rPr lang="en-gb" sz="3800" b="0" i="0" u="none" baseline="0" dirty="0">
                <a:latin typeface="+mn-lt"/>
              </a:rPr>
              <a:t> button at the bottom of the Create new invoice view. </a:t>
            </a:r>
            <a:endParaRPr lang="en-gb" sz="2600" dirty="0">
              <a:latin typeface="+mn-lt"/>
            </a:endParaRPr>
          </a:p>
          <a:p>
            <a:pPr marL="914400" lvl="1" indent="-457200" algn="l" rtl="0">
              <a:buFont typeface="Arial" panose="020B0604020202020204" pitchFamily="34" charset="0"/>
              <a:buChar char="•"/>
            </a:pPr>
            <a:r>
              <a:rPr lang="en-gb" sz="2400" b="0" i="0" u="none" baseline="0" dirty="0">
                <a:latin typeface="+mn-lt"/>
              </a:rPr>
              <a:t>Remember to send your invoice once it is ready. Only the Send button issues the invoice; simply saving the invoice will not send it to the recipient. </a:t>
            </a:r>
          </a:p>
          <a:p>
            <a:pPr marL="914400" lvl="1" indent="-457200" algn="l" rtl="0">
              <a:buFont typeface="Arial" panose="020B0604020202020204" pitchFamily="34" charset="0"/>
              <a:buChar char="•"/>
            </a:pPr>
            <a:r>
              <a:rPr lang="en-gb" sz="2400" b="0" i="0" u="none" baseline="0" dirty="0">
                <a:latin typeface="+mn-lt"/>
              </a:rPr>
              <a:t>If any of the information fields turn red, correct the information or its format and try sending the invoice again.</a:t>
            </a:r>
          </a:p>
          <a:p>
            <a:pPr marL="914400" lvl="1" indent="-457200" algn="l" rtl="0">
              <a:buFont typeface="Arial" panose="020B0604020202020204" pitchFamily="34" charset="0"/>
              <a:buChar char="•"/>
            </a:pPr>
            <a:r>
              <a:rPr lang="en-gb" sz="2400" b="0" i="0" u="none" baseline="0" dirty="0">
                <a:latin typeface="+mn-lt"/>
              </a:rPr>
              <a:t>Also make sure that your invoice is saved on the start page and its status changes to </a:t>
            </a:r>
            <a:r>
              <a:rPr lang="en-gb" sz="2400" b="1" i="0" u="none" baseline="0" dirty="0">
                <a:latin typeface="+mn-lt"/>
              </a:rPr>
              <a:t>sent</a:t>
            </a:r>
            <a:r>
              <a:rPr lang="en-gb" sz="2400" b="0" i="0" u="none" baseline="0" dirty="0">
                <a:latin typeface="+mn-lt"/>
              </a:rPr>
              <a:t>.</a:t>
            </a:r>
          </a:p>
          <a:p>
            <a:endParaRPr lang="en-gb" sz="2600" dirty="0">
              <a:latin typeface="+mn-lt"/>
            </a:endParaRPr>
          </a:p>
          <a:p>
            <a:pPr marL="361950" indent="-361950" algn="l" rtl="0">
              <a:buFont typeface="Arial" panose="020B0604020202020204" pitchFamily="34" charset="0"/>
              <a:buChar char="•"/>
            </a:pPr>
            <a:r>
              <a:rPr lang="en-gb" sz="3800" b="0" i="0" u="none" baseline="0" dirty="0">
                <a:latin typeface="+mn-lt"/>
              </a:rPr>
              <a:t>You can also save an invoice as a template to create new invoices based on it later. </a:t>
            </a:r>
          </a:p>
          <a:p>
            <a:pPr algn="l" rtl="0">
              <a:buFont typeface="Arial" panose="020B0604020202020204" pitchFamily="34" charset="0"/>
              <a:buChar char="•"/>
            </a:pPr>
            <a:r>
              <a:rPr lang="en-gb" sz="3800" b="0" i="0" u="none" baseline="0" dirty="0">
                <a:latin typeface="+mn-lt"/>
              </a:rPr>
              <a:t>If you cannot complete the invoice in one sitting, you can also save it as a draft and then complete and send it later.</a:t>
            </a:r>
          </a:p>
          <a:p>
            <a:endParaRPr lang="en-gb" dirty="0"/>
          </a:p>
        </p:txBody>
      </p:sp>
      <p:pic>
        <p:nvPicPr>
          <p:cNvPr id="5" name="Kuva 4">
            <a:extLst>
              <a:ext uri="{FF2B5EF4-FFF2-40B4-BE49-F238E27FC236}">
                <a16:creationId xmlns:a16="http://schemas.microsoft.com/office/drawing/2014/main" id="{2456CC6B-2755-4ED5-B750-634038DEB4EF}"/>
              </a:ext>
            </a:extLst>
          </p:cNvPr>
          <p:cNvPicPr>
            <a:picLocks noChangeAspect="1"/>
          </p:cNvPicPr>
          <p:nvPr/>
        </p:nvPicPr>
        <p:blipFill>
          <a:blip r:embed="rId2"/>
          <a:stretch>
            <a:fillRect/>
          </a:stretch>
        </p:blipFill>
        <p:spPr>
          <a:xfrm>
            <a:off x="3923928" y="4155926"/>
            <a:ext cx="4754760" cy="424165"/>
          </a:xfrm>
          <a:prstGeom prst="rect">
            <a:avLst/>
          </a:prstGeom>
        </p:spPr>
      </p:pic>
    </p:spTree>
    <p:extLst>
      <p:ext uri="{BB962C8B-B14F-4D97-AF65-F5344CB8AC3E}">
        <p14:creationId xmlns:p14="http://schemas.microsoft.com/office/powerpoint/2010/main" val="1300397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BED012-3CC8-46A3-B1AC-DC4A62601929}"/>
              </a:ext>
            </a:extLst>
          </p:cNvPr>
          <p:cNvSpPr>
            <a:spLocks noGrp="1"/>
          </p:cNvSpPr>
          <p:nvPr>
            <p:ph type="ctrTitle"/>
          </p:nvPr>
        </p:nvSpPr>
        <p:spPr>
          <a:xfrm>
            <a:off x="467147" y="195487"/>
            <a:ext cx="6912768" cy="864095"/>
          </a:xfrm>
        </p:spPr>
        <p:txBody>
          <a:bodyPr>
            <a:normAutofit fontScale="90000"/>
          </a:bodyPr>
          <a:lstStyle/>
          <a:p>
            <a:pPr algn="l" rtl="0"/>
            <a:r>
              <a:rPr lang="en-gb" b="1" i="0" u="none" baseline="0"/>
              <a:t>Using previous invoices as templates – completing and sending an invoice saved as a draft</a:t>
            </a:r>
            <a:br>
              <a:rPr lang="en-gb"/>
            </a:br>
            <a:endParaRPr lang="en-gb" dirty="0"/>
          </a:p>
        </p:txBody>
      </p:sp>
      <p:sp>
        <p:nvSpPr>
          <p:cNvPr id="3" name="Tekstin paikkamerkki 2">
            <a:extLst>
              <a:ext uri="{FF2B5EF4-FFF2-40B4-BE49-F238E27FC236}">
                <a16:creationId xmlns:a16="http://schemas.microsoft.com/office/drawing/2014/main" id="{ED3980C9-B749-4740-A42A-1AE64B5A05E0}"/>
              </a:ext>
            </a:extLst>
          </p:cNvPr>
          <p:cNvSpPr>
            <a:spLocks noGrp="1"/>
          </p:cNvSpPr>
          <p:nvPr>
            <p:ph type="body" sz="quarter" idx="10"/>
          </p:nvPr>
        </p:nvSpPr>
        <p:spPr>
          <a:xfrm>
            <a:off x="467544" y="1275606"/>
            <a:ext cx="8211144" cy="1728192"/>
          </a:xfrm>
        </p:spPr>
        <p:txBody>
          <a:bodyPr>
            <a:normAutofit lnSpcReduction="10000"/>
          </a:bodyPr>
          <a:lstStyle/>
          <a:p>
            <a:pPr algn="l" rtl="0"/>
            <a:r>
              <a:rPr lang="en-gb" b="0" i="0" u="none" baseline="0" dirty="0">
                <a:latin typeface="+mn-lt"/>
              </a:rPr>
              <a:t>You can copy information from a previous invoice onto a new invoice by selecting the old invoice on the dashboard. The invoice opens as a PDF file. There is a ‘Use template’ button at the bottom of the screen. </a:t>
            </a:r>
          </a:p>
          <a:p>
            <a:pPr algn="l" rtl="0">
              <a:buFont typeface="Arial" panose="020B0604020202020204" pitchFamily="34" charset="0"/>
              <a:buChar char="•"/>
            </a:pPr>
            <a:r>
              <a:rPr lang="en-gb" b="0" i="0" u="none" baseline="0" dirty="0">
                <a:latin typeface="+mn-lt"/>
              </a:rPr>
              <a:t>If you have saved an invoice as a draft, you can re-open it using the </a:t>
            </a:r>
            <a:r>
              <a:rPr lang="en-gb" b="1" i="0" u="none" baseline="0" dirty="0">
                <a:latin typeface="+mn-lt"/>
              </a:rPr>
              <a:t>Open</a:t>
            </a:r>
            <a:r>
              <a:rPr lang="en-gb" b="0" i="0" u="none" baseline="0" dirty="0">
                <a:latin typeface="+mn-lt"/>
              </a:rPr>
              <a:t> button in the right-hand side of the start page. After this, simply complete the invoice and send it. </a:t>
            </a:r>
            <a:endParaRPr lang="en-gb" b="1" dirty="0">
              <a:latin typeface="+mn-lt"/>
            </a:endParaRPr>
          </a:p>
          <a:p>
            <a:endParaRPr lang="en-gb" dirty="0"/>
          </a:p>
        </p:txBody>
      </p:sp>
      <p:pic>
        <p:nvPicPr>
          <p:cNvPr id="5" name="Kuva 4">
            <a:extLst>
              <a:ext uri="{FF2B5EF4-FFF2-40B4-BE49-F238E27FC236}">
                <a16:creationId xmlns:a16="http://schemas.microsoft.com/office/drawing/2014/main" id="{4DDD914B-3523-479C-9B2E-C0E02B48D28C}"/>
              </a:ext>
            </a:extLst>
          </p:cNvPr>
          <p:cNvPicPr>
            <a:picLocks noChangeAspect="1"/>
          </p:cNvPicPr>
          <p:nvPr/>
        </p:nvPicPr>
        <p:blipFill>
          <a:blip r:embed="rId2"/>
          <a:stretch>
            <a:fillRect/>
          </a:stretch>
        </p:blipFill>
        <p:spPr>
          <a:xfrm>
            <a:off x="6284398" y="2803023"/>
            <a:ext cx="2288837" cy="401550"/>
          </a:xfrm>
          <a:prstGeom prst="rect">
            <a:avLst/>
          </a:prstGeom>
        </p:spPr>
      </p:pic>
      <p:pic>
        <p:nvPicPr>
          <p:cNvPr id="6" name="Kuva 5">
            <a:extLst>
              <a:ext uri="{FF2B5EF4-FFF2-40B4-BE49-F238E27FC236}">
                <a16:creationId xmlns:a16="http://schemas.microsoft.com/office/drawing/2014/main" id="{5E45F509-D3E2-4E69-8D7B-600A88C735C6}"/>
              </a:ext>
            </a:extLst>
          </p:cNvPr>
          <p:cNvPicPr>
            <a:picLocks noChangeAspect="1"/>
          </p:cNvPicPr>
          <p:nvPr/>
        </p:nvPicPr>
        <p:blipFill>
          <a:blip r:embed="rId3"/>
          <a:stretch>
            <a:fillRect/>
          </a:stretch>
        </p:blipFill>
        <p:spPr>
          <a:xfrm>
            <a:off x="3851920" y="4375513"/>
            <a:ext cx="4645138" cy="331281"/>
          </a:xfrm>
          <a:prstGeom prst="rect">
            <a:avLst/>
          </a:prstGeom>
        </p:spPr>
      </p:pic>
      <p:pic>
        <p:nvPicPr>
          <p:cNvPr id="7" name="Kuva 6">
            <a:extLst>
              <a:ext uri="{FF2B5EF4-FFF2-40B4-BE49-F238E27FC236}">
                <a16:creationId xmlns:a16="http://schemas.microsoft.com/office/drawing/2014/main" id="{36733241-1C88-4C8B-9B5A-692AAD893511}"/>
              </a:ext>
            </a:extLst>
          </p:cNvPr>
          <p:cNvPicPr>
            <a:picLocks noChangeAspect="1"/>
          </p:cNvPicPr>
          <p:nvPr/>
        </p:nvPicPr>
        <p:blipFill>
          <a:blip r:embed="rId4"/>
          <a:stretch>
            <a:fillRect/>
          </a:stretch>
        </p:blipFill>
        <p:spPr>
          <a:xfrm>
            <a:off x="2561075" y="3146724"/>
            <a:ext cx="6012160" cy="1179497"/>
          </a:xfrm>
          <a:prstGeom prst="rect">
            <a:avLst/>
          </a:prstGeom>
        </p:spPr>
      </p:pic>
    </p:spTree>
    <p:extLst>
      <p:ext uri="{BB962C8B-B14F-4D97-AF65-F5344CB8AC3E}">
        <p14:creationId xmlns:p14="http://schemas.microsoft.com/office/powerpoint/2010/main" val="328009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D6CF52-8F58-40BA-93D5-ADB3992172BB}"/>
              </a:ext>
            </a:extLst>
          </p:cNvPr>
          <p:cNvSpPr>
            <a:spLocks noGrp="1"/>
          </p:cNvSpPr>
          <p:nvPr>
            <p:ph type="ctrTitle"/>
          </p:nvPr>
        </p:nvSpPr>
        <p:spPr/>
        <p:txBody>
          <a:bodyPr/>
          <a:lstStyle/>
          <a:p>
            <a:pPr algn="l" rtl="0"/>
            <a:r>
              <a:rPr lang="en-gb" b="1" i="0" u="none" baseline="0">
                <a:solidFill>
                  <a:srgbClr val="00A2D3"/>
                </a:solidFill>
              </a:rPr>
              <a:t>Credit  note</a:t>
            </a:r>
            <a:endParaRPr lang="en-gb" dirty="0">
              <a:solidFill>
                <a:srgbClr val="00A2D3"/>
              </a:solidFill>
            </a:endParaRPr>
          </a:p>
        </p:txBody>
      </p:sp>
      <p:sp>
        <p:nvSpPr>
          <p:cNvPr id="5" name="Tekstin paikkamerkki 3">
            <a:extLst>
              <a:ext uri="{FF2B5EF4-FFF2-40B4-BE49-F238E27FC236}">
                <a16:creationId xmlns:a16="http://schemas.microsoft.com/office/drawing/2014/main" id="{0A0A8055-BF96-4C0C-B1BA-38BD3A7514B8}"/>
              </a:ext>
            </a:extLst>
          </p:cNvPr>
          <p:cNvSpPr>
            <a:spLocks noGrp="1"/>
          </p:cNvSpPr>
          <p:nvPr>
            <p:ph type="body" sz="quarter" idx="10"/>
          </p:nvPr>
        </p:nvSpPr>
        <p:spPr>
          <a:xfrm>
            <a:off x="468313" y="1276350"/>
            <a:ext cx="3311599" cy="2807567"/>
          </a:xfrm>
        </p:spPr>
        <p:txBody>
          <a:bodyPr>
            <a:normAutofit/>
          </a:bodyPr>
          <a:lstStyle/>
          <a:p>
            <a:pPr algn="l" rtl="0">
              <a:buFont typeface="Arial" panose="020B0604020202020204" pitchFamily="34" charset="0"/>
              <a:buChar char="•"/>
            </a:pPr>
            <a:r>
              <a:rPr lang="en-gb" b="0" i="0" u="none" baseline="0" dirty="0">
                <a:latin typeface="+mn-lt"/>
              </a:rPr>
              <a:t>The procedure for creating a credit invoice is the same as for creating a normal invoice, but the </a:t>
            </a:r>
            <a:r>
              <a:rPr lang="en-gb" b="1" i="0" u="none" baseline="0" dirty="0">
                <a:latin typeface="+mn-lt"/>
              </a:rPr>
              <a:t>Invoice type</a:t>
            </a:r>
            <a:r>
              <a:rPr lang="en-gb" b="0" i="0" u="none" baseline="0" dirty="0">
                <a:latin typeface="+mn-lt"/>
              </a:rPr>
              <a:t> must be changed to </a:t>
            </a:r>
            <a:r>
              <a:rPr lang="en-gb" b="1" i="0" u="none" baseline="0" dirty="0">
                <a:latin typeface="+mn-lt"/>
              </a:rPr>
              <a:t>Credit invoice</a:t>
            </a:r>
            <a:r>
              <a:rPr lang="en-gb" b="0" i="0" u="none" baseline="0" dirty="0">
                <a:latin typeface="+mn-lt"/>
              </a:rPr>
              <a:t>.</a:t>
            </a:r>
          </a:p>
          <a:p>
            <a:pPr algn="l" rtl="0">
              <a:buFont typeface="Arial" panose="020B0604020202020204" pitchFamily="34" charset="0"/>
              <a:buChar char="•"/>
            </a:pPr>
            <a:r>
              <a:rPr lang="en-gb" b="0" i="0" u="none" baseline="0" dirty="0">
                <a:latin typeface="+mn-lt"/>
              </a:rPr>
              <a:t>The delivered quantity is indicated with a minus sign, as a result of which the invoice sum is also negative. </a:t>
            </a:r>
          </a:p>
          <a:p>
            <a:endParaRPr lang="en-gb" dirty="0"/>
          </a:p>
        </p:txBody>
      </p:sp>
      <p:pic>
        <p:nvPicPr>
          <p:cNvPr id="6" name="Kuva 5">
            <a:extLst>
              <a:ext uri="{FF2B5EF4-FFF2-40B4-BE49-F238E27FC236}">
                <a16:creationId xmlns:a16="http://schemas.microsoft.com/office/drawing/2014/main" id="{56532C12-10B1-4FA4-9B34-97BD271D9844}"/>
              </a:ext>
            </a:extLst>
          </p:cNvPr>
          <p:cNvPicPr>
            <a:picLocks noChangeAspect="1"/>
          </p:cNvPicPr>
          <p:nvPr/>
        </p:nvPicPr>
        <p:blipFill>
          <a:blip r:embed="rId2"/>
          <a:stretch>
            <a:fillRect/>
          </a:stretch>
        </p:blipFill>
        <p:spPr>
          <a:xfrm>
            <a:off x="4211960" y="1428715"/>
            <a:ext cx="3843874" cy="1162212"/>
          </a:xfrm>
          <a:prstGeom prst="rect">
            <a:avLst/>
          </a:prstGeom>
        </p:spPr>
      </p:pic>
    </p:spTree>
    <p:extLst>
      <p:ext uri="{BB962C8B-B14F-4D97-AF65-F5344CB8AC3E}">
        <p14:creationId xmlns:p14="http://schemas.microsoft.com/office/powerpoint/2010/main" val="875913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44ED5-AEDA-4D2D-8222-2B676E75FB89}"/>
              </a:ext>
            </a:extLst>
          </p:cNvPr>
          <p:cNvSpPr>
            <a:spLocks noGrp="1"/>
          </p:cNvSpPr>
          <p:nvPr>
            <p:ph type="ctrTitle"/>
          </p:nvPr>
        </p:nvSpPr>
        <p:spPr/>
        <p:txBody>
          <a:bodyPr>
            <a:normAutofit fontScale="90000"/>
          </a:bodyPr>
          <a:lstStyle/>
          <a:p>
            <a:pPr algn="l" rtl="0"/>
            <a:r>
              <a:rPr lang="en-gb" b="1" i="0" u="none" baseline="0"/>
              <a:t>Sign out</a:t>
            </a:r>
            <a:br>
              <a:rPr lang="en-gb"/>
            </a:br>
            <a:endParaRPr lang="en-gb" dirty="0"/>
          </a:p>
        </p:txBody>
      </p:sp>
      <p:pic>
        <p:nvPicPr>
          <p:cNvPr id="5" name="Kuva 4">
            <a:extLst>
              <a:ext uri="{FF2B5EF4-FFF2-40B4-BE49-F238E27FC236}">
                <a16:creationId xmlns:a16="http://schemas.microsoft.com/office/drawing/2014/main" id="{80C0DE06-3EE2-4BC0-BAFB-2DF248B30669}"/>
              </a:ext>
            </a:extLst>
          </p:cNvPr>
          <p:cNvPicPr>
            <a:picLocks noChangeAspect="1"/>
          </p:cNvPicPr>
          <p:nvPr/>
        </p:nvPicPr>
        <p:blipFill>
          <a:blip r:embed="rId2"/>
          <a:stretch>
            <a:fillRect/>
          </a:stretch>
        </p:blipFill>
        <p:spPr>
          <a:xfrm>
            <a:off x="5364088" y="926166"/>
            <a:ext cx="770511" cy="1332342"/>
          </a:xfrm>
          <a:prstGeom prst="rect">
            <a:avLst/>
          </a:prstGeom>
        </p:spPr>
      </p:pic>
      <p:sp>
        <p:nvSpPr>
          <p:cNvPr id="3" name="Tekstin paikkamerkki 2">
            <a:extLst>
              <a:ext uri="{FF2B5EF4-FFF2-40B4-BE49-F238E27FC236}">
                <a16:creationId xmlns:a16="http://schemas.microsoft.com/office/drawing/2014/main" id="{BA487A75-58CC-4B26-B330-BAA34DB72C0B}"/>
              </a:ext>
            </a:extLst>
          </p:cNvPr>
          <p:cNvSpPr>
            <a:spLocks noGrp="1"/>
          </p:cNvSpPr>
          <p:nvPr>
            <p:ph type="body" sz="quarter" idx="10"/>
          </p:nvPr>
        </p:nvSpPr>
        <p:spPr>
          <a:xfrm>
            <a:off x="467544" y="1275606"/>
            <a:ext cx="4248472" cy="2232248"/>
          </a:xfrm>
        </p:spPr>
        <p:txBody>
          <a:bodyPr/>
          <a:lstStyle/>
          <a:p>
            <a:pPr algn="l" rtl="0"/>
            <a:r>
              <a:rPr lang="en-gb" b="0" i="0" u="none" baseline="0"/>
              <a:t>Sign out by clicking the main menu.</a:t>
            </a:r>
            <a:endParaRPr lang="en-gb" dirty="0"/>
          </a:p>
          <a:p>
            <a:endParaRPr lang="en-gb" dirty="0"/>
          </a:p>
        </p:txBody>
      </p:sp>
    </p:spTree>
    <p:extLst>
      <p:ext uri="{BB962C8B-B14F-4D97-AF65-F5344CB8AC3E}">
        <p14:creationId xmlns:p14="http://schemas.microsoft.com/office/powerpoint/2010/main" val="1383190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7FC5BC-B930-4203-9B99-80C39FB8382A}"/>
              </a:ext>
            </a:extLst>
          </p:cNvPr>
          <p:cNvSpPr>
            <a:spLocks noGrp="1"/>
          </p:cNvSpPr>
          <p:nvPr>
            <p:ph type="ctrTitle"/>
          </p:nvPr>
        </p:nvSpPr>
        <p:spPr/>
        <p:txBody>
          <a:bodyPr>
            <a:normAutofit fontScale="90000"/>
          </a:bodyPr>
          <a:lstStyle/>
          <a:p>
            <a:pPr algn="l" rtl="0"/>
            <a:r>
              <a:rPr lang="en-gb" b="1" i="0" u="none" baseline="0"/>
              <a:t>More information</a:t>
            </a:r>
            <a:br>
              <a:rPr lang="en-gb"/>
            </a:br>
            <a:endParaRPr lang="en-gb" dirty="0"/>
          </a:p>
        </p:txBody>
      </p:sp>
      <p:sp>
        <p:nvSpPr>
          <p:cNvPr id="3" name="Tekstin paikkamerkki 2">
            <a:extLst>
              <a:ext uri="{FF2B5EF4-FFF2-40B4-BE49-F238E27FC236}">
                <a16:creationId xmlns:a16="http://schemas.microsoft.com/office/drawing/2014/main" id="{F718B15E-05ED-40C9-B95E-F208894ACDFC}"/>
              </a:ext>
            </a:extLst>
          </p:cNvPr>
          <p:cNvSpPr>
            <a:spLocks noGrp="1"/>
          </p:cNvSpPr>
          <p:nvPr>
            <p:ph type="body" sz="quarter" idx="10"/>
          </p:nvPr>
        </p:nvSpPr>
        <p:spPr/>
        <p:txBody>
          <a:bodyPr/>
          <a:lstStyle/>
          <a:p>
            <a:pPr algn="l" rtl="0"/>
            <a:r>
              <a:rPr lang="en-gb" b="0" i="0" u="none" baseline="0"/>
              <a:t>If you have any questions or need further information or instructions, please contact: </a:t>
            </a:r>
          </a:p>
          <a:p>
            <a:pPr lvl="1" algn="l" rtl="0"/>
            <a:r>
              <a:rPr lang="en-gb" b="0" i="0" u="none" baseline="0"/>
              <a:t>Office Secretary Sirpa Matkaselkä telephone +358 (0)44 4691 481 </a:t>
            </a:r>
          </a:p>
          <a:p>
            <a:pPr lvl="1" algn="l" rtl="0"/>
            <a:r>
              <a:rPr lang="en-gb" b="0" i="0" u="none" baseline="0"/>
              <a:t>Development and Accounting Manager Jaana Kylmälä telephone +358 (0)44 4691 208</a:t>
            </a:r>
          </a:p>
          <a:p>
            <a:pPr lvl="1" algn="l" rtl="0"/>
            <a:r>
              <a:rPr lang="en-gb" b="0" i="0" u="none" baseline="0"/>
              <a:t>or e-mail: kalajoki.ostolaskut@kalajoki.fi</a:t>
            </a:r>
            <a:endParaRPr lang="en-gb" dirty="0"/>
          </a:p>
          <a:p>
            <a:endParaRPr lang="en-gb" dirty="0"/>
          </a:p>
        </p:txBody>
      </p:sp>
    </p:spTree>
    <p:extLst>
      <p:ext uri="{BB962C8B-B14F-4D97-AF65-F5344CB8AC3E}">
        <p14:creationId xmlns:p14="http://schemas.microsoft.com/office/powerpoint/2010/main" val="3410955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pPr algn="l" rtl="0"/>
            <a:r>
              <a:rPr lang="en-gb" b="1" i="0" u="none" baseline="0" dirty="0"/>
              <a:t>SUPPLIER PORTAL </a:t>
            </a:r>
            <a:br>
              <a:rPr lang="en-gb" dirty="0"/>
            </a:br>
            <a:endParaRPr lang="en-gb" dirty="0"/>
          </a:p>
        </p:txBody>
      </p:sp>
      <p:sp>
        <p:nvSpPr>
          <p:cNvPr id="3" name="Tekstin paikkamerkki 2"/>
          <p:cNvSpPr>
            <a:spLocks noGrp="1"/>
          </p:cNvSpPr>
          <p:nvPr>
            <p:ph type="body" sz="quarter" idx="10"/>
          </p:nvPr>
        </p:nvSpPr>
        <p:spPr/>
        <p:txBody>
          <a:bodyPr/>
          <a:lstStyle/>
          <a:p>
            <a:pPr algn="l" rtl="0"/>
            <a:r>
              <a:rPr lang="en-gb" b="0" i="0" u="none" baseline="0" dirty="0"/>
              <a:t> You can now use a web-based user interface maintained by CGI to create and send electronic invoices to recipients in the City of Kalajoki </a:t>
            </a:r>
            <a:br>
              <a:rPr lang="en-gb" dirty="0"/>
            </a:br>
            <a:endParaRPr lang="en-gb" dirty="0"/>
          </a:p>
          <a:p>
            <a:pPr algn="l" rtl="0"/>
            <a:r>
              <a:rPr lang="en-gb" b="0" i="0" u="none" baseline="0" dirty="0"/>
              <a:t>Purchase invoices created in and sent through the supplier portal can be addressed to customers of the CGI e-invoicing service, who have offered the supplier portal for the use of their subcontractors and suppliers. </a:t>
            </a:r>
            <a:endParaRPr lang="en-gb" dirty="0"/>
          </a:p>
          <a:p>
            <a:pPr marL="0" indent="0" algn="l" rtl="0">
              <a:buNone/>
            </a:pPr>
            <a:r>
              <a:rPr lang="en-gb" b="0" i="0" u="none" baseline="0" dirty="0"/>
              <a:t> </a:t>
            </a:r>
          </a:p>
        </p:txBody>
      </p:sp>
    </p:spTree>
    <p:extLst>
      <p:ext uri="{BB962C8B-B14F-4D97-AF65-F5344CB8AC3E}">
        <p14:creationId xmlns:p14="http://schemas.microsoft.com/office/powerpoint/2010/main" val="2080694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rtl="0"/>
            <a:r>
              <a:rPr lang="en-gb" b="1" i="0" u="none" baseline="0"/>
              <a:t>THANK YOU!</a:t>
            </a:r>
            <a:endParaRPr lang="en-gb" dirty="0"/>
          </a:p>
        </p:txBody>
      </p:sp>
      <p:sp>
        <p:nvSpPr>
          <p:cNvPr id="3" name="Tekstin paikkamerkki 2"/>
          <p:cNvSpPr>
            <a:spLocks noGrp="1"/>
          </p:cNvSpPr>
          <p:nvPr>
            <p:ph type="body" sz="quarter" idx="10"/>
          </p:nvPr>
        </p:nvSpPr>
        <p:spPr/>
        <p:txBody>
          <a:bodyPr/>
          <a:lstStyle/>
          <a:p>
            <a:pPr rtl="0"/>
            <a:r>
              <a:rPr lang="en-gb" b="0" i="0" u="none" baseline="0"/>
              <a:t>www.kalajoki.fi</a:t>
            </a:r>
            <a:endParaRPr lang="en-gb" dirty="0"/>
          </a:p>
        </p:txBody>
      </p:sp>
    </p:spTree>
    <p:extLst>
      <p:ext uri="{BB962C8B-B14F-4D97-AF65-F5344CB8AC3E}">
        <p14:creationId xmlns:p14="http://schemas.microsoft.com/office/powerpoint/2010/main" val="3119603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2E7781-7CC2-427D-B89A-CAB2048A45B2}"/>
              </a:ext>
            </a:extLst>
          </p:cNvPr>
          <p:cNvSpPr>
            <a:spLocks noGrp="1"/>
          </p:cNvSpPr>
          <p:nvPr>
            <p:ph type="ctrTitle"/>
          </p:nvPr>
        </p:nvSpPr>
        <p:spPr/>
        <p:txBody>
          <a:bodyPr>
            <a:normAutofit fontScale="90000"/>
          </a:bodyPr>
          <a:lstStyle/>
          <a:p>
            <a:pPr algn="l" rtl="0"/>
            <a:r>
              <a:rPr lang="en-gb" b="1" i="0" u="none" baseline="0" dirty="0"/>
              <a:t>Signing in</a:t>
            </a:r>
            <a:br>
              <a:rPr lang="en-gb" dirty="0"/>
            </a:br>
            <a:endParaRPr lang="en-gb" dirty="0"/>
          </a:p>
        </p:txBody>
      </p:sp>
      <p:sp>
        <p:nvSpPr>
          <p:cNvPr id="3" name="Tekstin paikkamerkki 2">
            <a:extLst>
              <a:ext uri="{FF2B5EF4-FFF2-40B4-BE49-F238E27FC236}">
                <a16:creationId xmlns:a16="http://schemas.microsoft.com/office/drawing/2014/main" id="{24A69A9F-3065-4E76-8022-B1F111CA257F}"/>
              </a:ext>
            </a:extLst>
          </p:cNvPr>
          <p:cNvSpPr>
            <a:spLocks noGrp="1"/>
          </p:cNvSpPr>
          <p:nvPr>
            <p:ph type="body" sz="quarter" idx="10"/>
          </p:nvPr>
        </p:nvSpPr>
        <p:spPr>
          <a:xfrm>
            <a:off x="467544" y="719616"/>
            <a:ext cx="4464496" cy="3940366"/>
          </a:xfrm>
        </p:spPr>
        <p:txBody>
          <a:bodyPr>
            <a:normAutofit fontScale="92500" lnSpcReduction="20000"/>
          </a:bodyPr>
          <a:lstStyle/>
          <a:p>
            <a:endParaRPr lang="en-gb" dirty="0">
              <a:hlinkClick r:id="rId2"/>
            </a:endParaRPr>
          </a:p>
          <a:p>
            <a:pPr algn="l" rtl="0"/>
            <a:r>
              <a:rPr lang="en-gb" b="0" i="0" u="none" baseline="0" dirty="0">
                <a:latin typeface="+mn-lt"/>
              </a:rPr>
              <a:t>The supplier portal is currently incompatible with Internet Explorer. The recommended browsers are Chrome and Firefox.</a:t>
            </a:r>
          </a:p>
          <a:p>
            <a:pPr algn="l" rtl="0"/>
            <a:r>
              <a:rPr lang="en-gb" b="0" i="0" u="none" baseline="0" dirty="0">
                <a:latin typeface="+mn-lt"/>
              </a:rPr>
              <a:t>The portal’s login page is located at </a:t>
            </a:r>
            <a:r>
              <a:rPr lang="en-gb" sz="1400" b="0" i="0" u="none" baseline="0" dirty="0">
                <a:solidFill>
                  <a:schemeClr val="tx1"/>
                </a:solidFill>
              </a:rPr>
              <a:t>(bookmark the address to make it easier to access in the future)</a:t>
            </a:r>
            <a:r>
              <a:rPr lang="en-gb" sz="1400" b="0" i="0" u="none" baseline="0" dirty="0"/>
              <a:t> </a:t>
            </a:r>
            <a:r>
              <a:rPr lang="en-gb" sz="1900" b="0" i="0" u="none" baseline="0" dirty="0">
                <a:hlinkClick r:id="rId2"/>
              </a:rPr>
              <a:t>https://www.laskuhotelli.fi/portaali/</a:t>
            </a:r>
            <a:endParaRPr lang="en-gb" sz="1400" dirty="0">
              <a:hlinkClick r:id="rId2"/>
            </a:endParaRPr>
          </a:p>
          <a:p>
            <a:pPr algn="l" rtl="0"/>
            <a:r>
              <a:rPr lang="en-gb" b="0" i="0" u="none" baseline="0" dirty="0">
                <a:latin typeface="+mn-lt"/>
              </a:rPr>
              <a:t>Use the given password when signing in for the first time and change it immediately in connection with the sign-in process. </a:t>
            </a:r>
          </a:p>
          <a:p>
            <a:pPr algn="l" rtl="0"/>
            <a:r>
              <a:rPr lang="en-gb" b="0" i="0" u="none" baseline="0" dirty="0">
                <a:latin typeface="+mn-lt"/>
              </a:rPr>
              <a:t>The password must be at least 10 characters long and contain upper and lower case letters and numbers. Do not use special characters in your password</a:t>
            </a:r>
          </a:p>
          <a:p>
            <a:pPr algn="l" rtl="0"/>
            <a:r>
              <a:rPr lang="en-gb" b="0" i="0" u="none" baseline="0" dirty="0">
                <a:latin typeface="+mn-lt"/>
              </a:rPr>
              <a:t>If you have forgotten your password, click on the ‘Forgot password’ link. </a:t>
            </a:r>
          </a:p>
        </p:txBody>
      </p:sp>
      <p:pic>
        <p:nvPicPr>
          <p:cNvPr id="6" name="Kuva 5">
            <a:extLst>
              <a:ext uri="{FF2B5EF4-FFF2-40B4-BE49-F238E27FC236}">
                <a16:creationId xmlns:a16="http://schemas.microsoft.com/office/drawing/2014/main" id="{3321541E-2410-4771-B163-60DD2BD56252}"/>
              </a:ext>
            </a:extLst>
          </p:cNvPr>
          <p:cNvPicPr>
            <a:picLocks noChangeAspect="1"/>
          </p:cNvPicPr>
          <p:nvPr/>
        </p:nvPicPr>
        <p:blipFill>
          <a:blip r:embed="rId3"/>
          <a:stretch>
            <a:fillRect/>
          </a:stretch>
        </p:blipFill>
        <p:spPr>
          <a:xfrm>
            <a:off x="5004048" y="843558"/>
            <a:ext cx="3916724" cy="3626367"/>
          </a:xfrm>
          <a:prstGeom prst="rect">
            <a:avLst/>
          </a:prstGeom>
        </p:spPr>
      </p:pic>
    </p:spTree>
    <p:extLst>
      <p:ext uri="{BB962C8B-B14F-4D97-AF65-F5344CB8AC3E}">
        <p14:creationId xmlns:p14="http://schemas.microsoft.com/office/powerpoint/2010/main" val="233107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7A27B7-1FD8-49C6-AE26-EDEAB189BCDD}"/>
              </a:ext>
            </a:extLst>
          </p:cNvPr>
          <p:cNvSpPr>
            <a:spLocks noGrp="1"/>
          </p:cNvSpPr>
          <p:nvPr>
            <p:ph type="ctrTitle"/>
          </p:nvPr>
        </p:nvSpPr>
        <p:spPr/>
        <p:txBody>
          <a:bodyPr>
            <a:normAutofit fontScale="90000"/>
          </a:bodyPr>
          <a:lstStyle/>
          <a:p>
            <a:pPr algn="l" rtl="0"/>
            <a:r>
              <a:rPr lang="en-gb" b="1" i="0" u="none" baseline="0" dirty="0"/>
              <a:t>Settings</a:t>
            </a:r>
            <a:br>
              <a:rPr lang="en-gb" dirty="0"/>
            </a:br>
            <a:br>
              <a:rPr lang="en-gb" dirty="0"/>
            </a:br>
            <a:endParaRPr lang="en-gb" dirty="0"/>
          </a:p>
        </p:txBody>
      </p:sp>
      <p:sp>
        <p:nvSpPr>
          <p:cNvPr id="3" name="Tekstin paikkamerkki 2">
            <a:extLst>
              <a:ext uri="{FF2B5EF4-FFF2-40B4-BE49-F238E27FC236}">
                <a16:creationId xmlns:a16="http://schemas.microsoft.com/office/drawing/2014/main" id="{5B43C353-9AE5-40D2-BEC6-24CCCE68D8D8}"/>
              </a:ext>
            </a:extLst>
          </p:cNvPr>
          <p:cNvSpPr>
            <a:spLocks noGrp="1"/>
          </p:cNvSpPr>
          <p:nvPr>
            <p:ph type="body" sz="quarter" idx="10"/>
          </p:nvPr>
        </p:nvSpPr>
        <p:spPr>
          <a:xfrm>
            <a:off x="473626" y="2067694"/>
            <a:ext cx="8211144" cy="1728192"/>
          </a:xfrm>
        </p:spPr>
        <p:txBody>
          <a:bodyPr>
            <a:normAutofit fontScale="85000" lnSpcReduction="10000"/>
          </a:bodyPr>
          <a:lstStyle/>
          <a:p>
            <a:pPr algn="l" rtl="0">
              <a:buFont typeface="Arial" panose="020B0604020202020204" pitchFamily="34" charset="0"/>
              <a:buChar char="•"/>
            </a:pPr>
            <a:r>
              <a:rPr lang="en-gb" b="0" i="0" u="none" baseline="0" dirty="0">
                <a:solidFill>
                  <a:schemeClr val="tx1"/>
                </a:solidFill>
                <a:latin typeface="+mn-lt"/>
              </a:rPr>
              <a:t>Start by saving the invoicing company’s/organisation’s/entity’s settings under </a:t>
            </a:r>
            <a:r>
              <a:rPr lang="en-gb" b="1" i="0" u="none" baseline="0" dirty="0">
                <a:solidFill>
                  <a:schemeClr val="tx1"/>
                </a:solidFill>
                <a:latin typeface="+mn-lt"/>
              </a:rPr>
              <a:t>invoicing company</a:t>
            </a:r>
            <a:r>
              <a:rPr lang="en-gb" b="0" i="0" u="none" baseline="0" dirty="0">
                <a:solidFill>
                  <a:schemeClr val="tx1"/>
                </a:solidFill>
                <a:latin typeface="+mn-lt"/>
              </a:rPr>
              <a:t>. </a:t>
            </a:r>
          </a:p>
          <a:p>
            <a:pPr algn="l" rtl="0">
              <a:buFont typeface="Arial" panose="020B0604020202020204" pitchFamily="34" charset="0"/>
              <a:buChar char="•"/>
            </a:pPr>
            <a:r>
              <a:rPr lang="en-gb" b="0" i="0" u="none" baseline="0" dirty="0">
                <a:solidFill>
                  <a:schemeClr val="tx1"/>
                </a:solidFill>
              </a:rPr>
              <a:t>By clicking the lock icon, you can edit saved information. </a:t>
            </a:r>
          </a:p>
          <a:p>
            <a:pPr algn="l" rtl="0">
              <a:buFont typeface="Arial" panose="020B0604020202020204" pitchFamily="34" charset="0"/>
              <a:buChar char="•"/>
            </a:pPr>
            <a:r>
              <a:rPr lang="en-gb" b="0" i="0" u="none" baseline="0" dirty="0">
                <a:solidFill>
                  <a:schemeClr val="tx1"/>
                </a:solidFill>
              </a:rPr>
              <a:t>You must enter both the street and postal address for company contact details. </a:t>
            </a:r>
          </a:p>
          <a:p>
            <a:pPr algn="l" rtl="0">
              <a:buFont typeface="Arial" panose="020B0604020202020204" pitchFamily="34" charset="0"/>
              <a:buChar char="•"/>
            </a:pPr>
            <a:r>
              <a:rPr lang="en-gb" b="0" i="0" u="none" baseline="0" dirty="0">
                <a:solidFill>
                  <a:schemeClr val="tx1"/>
                </a:solidFill>
                <a:latin typeface="+mn-lt"/>
              </a:rPr>
              <a:t>Please make sure to enter all of the required information. </a:t>
            </a:r>
          </a:p>
          <a:p>
            <a:pPr algn="l" rtl="0">
              <a:buFont typeface="Arial" panose="020B0604020202020204" pitchFamily="34" charset="0"/>
              <a:buChar char="•"/>
            </a:pPr>
            <a:r>
              <a:rPr lang="en-gb" b="0" i="0" u="none" baseline="0" dirty="0">
                <a:solidFill>
                  <a:schemeClr val="tx1"/>
                </a:solidFill>
                <a:latin typeface="+mn-lt"/>
              </a:rPr>
              <a:t>You can edit and update the information (such as an account number) later, if necessary.</a:t>
            </a:r>
          </a:p>
          <a:p>
            <a:pPr algn="l" rtl="0">
              <a:buFont typeface="Arial" panose="020B0604020202020204" pitchFamily="34" charset="0"/>
              <a:buChar char="•"/>
            </a:pPr>
            <a:r>
              <a:rPr lang="en-gb" b="0" i="0" u="none" baseline="0" dirty="0"/>
              <a:t>Once the information has been saved, click on the ‘Save’ button in the bottom.</a:t>
            </a:r>
            <a:endParaRPr lang="en-gb" dirty="0"/>
          </a:p>
        </p:txBody>
      </p:sp>
      <p:pic>
        <p:nvPicPr>
          <p:cNvPr id="5" name="Kuva 4">
            <a:extLst>
              <a:ext uri="{FF2B5EF4-FFF2-40B4-BE49-F238E27FC236}">
                <a16:creationId xmlns:a16="http://schemas.microsoft.com/office/drawing/2014/main" id="{FE38E9E9-0A71-4427-8D1C-2ACF8CF07D65}"/>
              </a:ext>
            </a:extLst>
          </p:cNvPr>
          <p:cNvPicPr>
            <a:picLocks noChangeAspect="1"/>
          </p:cNvPicPr>
          <p:nvPr/>
        </p:nvPicPr>
        <p:blipFill>
          <a:blip r:embed="rId2"/>
          <a:stretch>
            <a:fillRect/>
          </a:stretch>
        </p:blipFill>
        <p:spPr>
          <a:xfrm>
            <a:off x="899592" y="951597"/>
            <a:ext cx="3582179" cy="1116097"/>
          </a:xfrm>
          <a:prstGeom prst="rect">
            <a:avLst/>
          </a:prstGeom>
        </p:spPr>
      </p:pic>
      <p:pic>
        <p:nvPicPr>
          <p:cNvPr id="6" name="Kuva 5">
            <a:extLst>
              <a:ext uri="{FF2B5EF4-FFF2-40B4-BE49-F238E27FC236}">
                <a16:creationId xmlns:a16="http://schemas.microsoft.com/office/drawing/2014/main" id="{104B66E1-8148-47E0-A4FC-02E23373A900}"/>
              </a:ext>
            </a:extLst>
          </p:cNvPr>
          <p:cNvPicPr>
            <a:picLocks noChangeAspect="1"/>
          </p:cNvPicPr>
          <p:nvPr/>
        </p:nvPicPr>
        <p:blipFill>
          <a:blip r:embed="rId3"/>
          <a:stretch>
            <a:fillRect/>
          </a:stretch>
        </p:blipFill>
        <p:spPr>
          <a:xfrm>
            <a:off x="899592" y="3759855"/>
            <a:ext cx="1436811" cy="432048"/>
          </a:xfrm>
          <a:prstGeom prst="rect">
            <a:avLst/>
          </a:prstGeom>
        </p:spPr>
      </p:pic>
    </p:spTree>
    <p:extLst>
      <p:ext uri="{BB962C8B-B14F-4D97-AF65-F5344CB8AC3E}">
        <p14:creationId xmlns:p14="http://schemas.microsoft.com/office/powerpoint/2010/main" val="312597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D03455-A094-420D-B85B-2663A3106C39}"/>
              </a:ext>
            </a:extLst>
          </p:cNvPr>
          <p:cNvSpPr>
            <a:spLocks noGrp="1"/>
          </p:cNvSpPr>
          <p:nvPr>
            <p:ph type="ctrTitle"/>
          </p:nvPr>
        </p:nvSpPr>
        <p:spPr>
          <a:xfrm>
            <a:off x="467146" y="195487"/>
            <a:ext cx="8065293" cy="524129"/>
          </a:xfrm>
        </p:spPr>
        <p:txBody>
          <a:bodyPr>
            <a:normAutofit fontScale="90000"/>
          </a:bodyPr>
          <a:lstStyle/>
          <a:p>
            <a:pPr algn="l" rtl="0"/>
            <a:r>
              <a:rPr lang="en-gb" b="1" i="0" u="none" baseline="0" dirty="0">
                <a:solidFill>
                  <a:srgbClr val="00A2D3"/>
                </a:solidFill>
              </a:rPr>
              <a:t>Language settings, user settings, user management</a:t>
            </a:r>
            <a:br>
              <a:rPr lang="en-gb" dirty="0"/>
            </a:br>
            <a:endParaRPr lang="en-gb" dirty="0"/>
          </a:p>
        </p:txBody>
      </p:sp>
      <p:sp>
        <p:nvSpPr>
          <p:cNvPr id="3" name="Tekstin paikkamerkki 2">
            <a:extLst>
              <a:ext uri="{FF2B5EF4-FFF2-40B4-BE49-F238E27FC236}">
                <a16:creationId xmlns:a16="http://schemas.microsoft.com/office/drawing/2014/main" id="{B3C99766-4D2B-442E-928F-E9AFDD63E4DD}"/>
              </a:ext>
            </a:extLst>
          </p:cNvPr>
          <p:cNvSpPr>
            <a:spLocks noGrp="1"/>
          </p:cNvSpPr>
          <p:nvPr>
            <p:ph type="body" sz="quarter" idx="10"/>
          </p:nvPr>
        </p:nvSpPr>
        <p:spPr>
          <a:xfrm>
            <a:off x="466427" y="1953612"/>
            <a:ext cx="8211144" cy="2499252"/>
          </a:xfrm>
        </p:spPr>
        <p:txBody>
          <a:bodyPr>
            <a:normAutofit lnSpcReduction="10000"/>
          </a:bodyPr>
          <a:lstStyle/>
          <a:p>
            <a:pPr algn="l" rtl="0"/>
            <a:r>
              <a:rPr lang="en-gb" b="0" i="0" u="none" baseline="0" dirty="0"/>
              <a:t>The dark red main menu is located in the top right corner of the screen. Depending on your computer’s settings, the default language may be English. You can change the language setting in the main menu.</a:t>
            </a:r>
          </a:p>
          <a:p>
            <a:pPr algn="l" rtl="0">
              <a:buFont typeface="Arial" panose="020B0604020202020204" pitchFamily="34" charset="0"/>
              <a:buChar char="•"/>
            </a:pPr>
            <a:r>
              <a:rPr lang="en-gb" b="0" i="0" u="none" baseline="0" dirty="0">
                <a:solidFill>
                  <a:schemeClr val="tx1"/>
                </a:solidFill>
                <a:latin typeface="+mn-lt"/>
              </a:rPr>
              <a:t>The menu that opens when you click on your user name has the following functions:</a:t>
            </a:r>
          </a:p>
          <a:p>
            <a:pPr algn="l" rtl="0">
              <a:buFont typeface="Arial" panose="020B0604020202020204" pitchFamily="34" charset="0"/>
              <a:buChar char="•"/>
            </a:pPr>
            <a:r>
              <a:rPr lang="en-gb" b="1" i="0" u="none" baseline="0" dirty="0">
                <a:solidFill>
                  <a:schemeClr val="tx1"/>
                </a:solidFill>
                <a:latin typeface="+mn-lt"/>
              </a:rPr>
              <a:t>Logout</a:t>
            </a:r>
          </a:p>
          <a:p>
            <a:pPr algn="l" rtl="0">
              <a:buFont typeface="Arial" panose="020B0604020202020204" pitchFamily="34" charset="0"/>
              <a:buChar char="•"/>
            </a:pPr>
            <a:r>
              <a:rPr lang="en-gb" b="1" i="0" u="none" baseline="0" dirty="0">
                <a:solidFill>
                  <a:schemeClr val="tx1"/>
                </a:solidFill>
                <a:latin typeface="+mn-lt"/>
              </a:rPr>
              <a:t>My details</a:t>
            </a:r>
            <a:r>
              <a:rPr lang="en-gb" b="0" i="0" u="none" baseline="0" dirty="0">
                <a:solidFill>
                  <a:schemeClr val="tx1"/>
                </a:solidFill>
                <a:latin typeface="+mn-lt"/>
              </a:rPr>
              <a:t> – personal user information management and password change</a:t>
            </a:r>
            <a:endParaRPr lang="en-gb" b="1" dirty="0">
              <a:solidFill>
                <a:schemeClr val="tx1"/>
              </a:solidFill>
              <a:latin typeface="+mn-lt"/>
            </a:endParaRPr>
          </a:p>
          <a:p>
            <a:pPr algn="l" rtl="0">
              <a:buFont typeface="Arial" panose="020B0604020202020204" pitchFamily="34" charset="0"/>
              <a:buChar char="•"/>
            </a:pPr>
            <a:r>
              <a:rPr lang="en-gb" b="1" i="0" u="none" baseline="0" dirty="0">
                <a:solidFill>
                  <a:schemeClr val="tx1"/>
                </a:solidFill>
                <a:latin typeface="+mn-lt"/>
              </a:rPr>
              <a:t>Users – </a:t>
            </a:r>
            <a:r>
              <a:rPr lang="en-gb" b="0" i="0" u="none" baseline="0" dirty="0">
                <a:solidFill>
                  <a:schemeClr val="tx1"/>
                </a:solidFill>
                <a:latin typeface="+mn-lt"/>
              </a:rPr>
              <a:t>user management and administration (adding and removing users)</a:t>
            </a:r>
          </a:p>
        </p:txBody>
      </p:sp>
      <p:pic>
        <p:nvPicPr>
          <p:cNvPr id="5" name="Kuva 4">
            <a:extLst>
              <a:ext uri="{FF2B5EF4-FFF2-40B4-BE49-F238E27FC236}">
                <a16:creationId xmlns:a16="http://schemas.microsoft.com/office/drawing/2014/main" id="{B218142E-9ED5-462F-BF15-9AD89CB1B1CF}"/>
              </a:ext>
            </a:extLst>
          </p:cNvPr>
          <p:cNvPicPr>
            <a:picLocks noChangeAspect="1"/>
          </p:cNvPicPr>
          <p:nvPr/>
        </p:nvPicPr>
        <p:blipFill>
          <a:blip r:embed="rId2"/>
          <a:stretch>
            <a:fillRect/>
          </a:stretch>
        </p:blipFill>
        <p:spPr>
          <a:xfrm>
            <a:off x="7453460" y="784370"/>
            <a:ext cx="743117" cy="1099122"/>
          </a:xfrm>
          <a:prstGeom prst="rect">
            <a:avLst/>
          </a:prstGeom>
        </p:spPr>
      </p:pic>
      <p:pic>
        <p:nvPicPr>
          <p:cNvPr id="4" name="Kuva 3">
            <a:extLst>
              <a:ext uri="{FF2B5EF4-FFF2-40B4-BE49-F238E27FC236}">
                <a16:creationId xmlns:a16="http://schemas.microsoft.com/office/drawing/2014/main" id="{8F70EF3C-A789-4858-A20A-00E18D5A0B00}"/>
              </a:ext>
            </a:extLst>
          </p:cNvPr>
          <p:cNvPicPr>
            <a:picLocks noChangeAspect="1"/>
          </p:cNvPicPr>
          <p:nvPr/>
        </p:nvPicPr>
        <p:blipFill>
          <a:blip r:embed="rId3"/>
          <a:stretch>
            <a:fillRect/>
          </a:stretch>
        </p:blipFill>
        <p:spPr>
          <a:xfrm>
            <a:off x="4111600" y="719616"/>
            <a:ext cx="920797" cy="1124008"/>
          </a:xfrm>
          <a:prstGeom prst="rect">
            <a:avLst/>
          </a:prstGeom>
        </p:spPr>
      </p:pic>
      <p:pic>
        <p:nvPicPr>
          <p:cNvPr id="6" name="Kuva 5">
            <a:extLst>
              <a:ext uri="{FF2B5EF4-FFF2-40B4-BE49-F238E27FC236}">
                <a16:creationId xmlns:a16="http://schemas.microsoft.com/office/drawing/2014/main" id="{22CF4A2B-4EA9-4A3C-9A28-9C576809F6B7}"/>
              </a:ext>
            </a:extLst>
          </p:cNvPr>
          <p:cNvPicPr>
            <a:picLocks noChangeAspect="1"/>
          </p:cNvPicPr>
          <p:nvPr/>
        </p:nvPicPr>
        <p:blipFill>
          <a:blip r:embed="rId4"/>
          <a:stretch>
            <a:fillRect/>
          </a:stretch>
        </p:blipFill>
        <p:spPr>
          <a:xfrm>
            <a:off x="5182424" y="841462"/>
            <a:ext cx="2121009" cy="844593"/>
          </a:xfrm>
          <a:prstGeom prst="rect">
            <a:avLst/>
          </a:prstGeom>
        </p:spPr>
      </p:pic>
    </p:spTree>
    <p:extLst>
      <p:ext uri="{BB962C8B-B14F-4D97-AF65-F5344CB8AC3E}">
        <p14:creationId xmlns:p14="http://schemas.microsoft.com/office/powerpoint/2010/main" val="1683532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BAC85F-305E-4B61-A81A-4BFA5F040766}"/>
              </a:ext>
            </a:extLst>
          </p:cNvPr>
          <p:cNvSpPr>
            <a:spLocks noGrp="1"/>
          </p:cNvSpPr>
          <p:nvPr>
            <p:ph type="ctrTitle"/>
          </p:nvPr>
        </p:nvSpPr>
        <p:spPr/>
        <p:txBody>
          <a:bodyPr>
            <a:normAutofit fontScale="90000"/>
          </a:bodyPr>
          <a:lstStyle/>
          <a:p>
            <a:pPr algn="l" rtl="0"/>
            <a:r>
              <a:rPr lang="en-gb" b="1" i="0" u="none" baseline="0"/>
              <a:t>Users</a:t>
            </a:r>
            <a:br>
              <a:rPr lang="en-gb"/>
            </a:br>
            <a:endParaRPr lang="en-gb" dirty="0"/>
          </a:p>
        </p:txBody>
      </p:sp>
      <p:sp>
        <p:nvSpPr>
          <p:cNvPr id="3" name="Tekstin paikkamerkki 2">
            <a:extLst>
              <a:ext uri="{FF2B5EF4-FFF2-40B4-BE49-F238E27FC236}">
                <a16:creationId xmlns:a16="http://schemas.microsoft.com/office/drawing/2014/main" id="{D7EFD06B-FAB5-4309-81AF-3AD69DE3E0B3}"/>
              </a:ext>
            </a:extLst>
          </p:cNvPr>
          <p:cNvSpPr>
            <a:spLocks noGrp="1"/>
          </p:cNvSpPr>
          <p:nvPr>
            <p:ph type="body" sz="quarter" idx="10"/>
          </p:nvPr>
        </p:nvSpPr>
        <p:spPr>
          <a:xfrm>
            <a:off x="503549" y="987574"/>
            <a:ext cx="4824536" cy="3240360"/>
          </a:xfrm>
        </p:spPr>
        <p:txBody>
          <a:bodyPr>
            <a:normAutofit fontScale="92500"/>
          </a:bodyPr>
          <a:lstStyle/>
          <a:p>
            <a:pPr algn="l" rtl="0"/>
            <a:r>
              <a:rPr lang="en-gb" b="0" i="0" u="none" baseline="0" dirty="0">
                <a:latin typeface="+mn-lt"/>
              </a:rPr>
              <a:t>User management is carried out in the ‘Users’ menu. </a:t>
            </a:r>
          </a:p>
          <a:p>
            <a:pPr algn="l" rtl="0"/>
            <a:r>
              <a:rPr lang="en-gb" b="0" i="0" u="none" baseline="0" dirty="0">
                <a:latin typeface="+mn-lt"/>
              </a:rPr>
              <a:t>There, you can create new user IDs for new operators from your company/association. </a:t>
            </a:r>
          </a:p>
          <a:p>
            <a:pPr algn="l" rtl="0"/>
            <a:r>
              <a:rPr lang="en-gb" b="0" i="0" u="none" baseline="0" dirty="0">
                <a:latin typeface="+mn-lt"/>
              </a:rPr>
              <a:t>You can also remove users in the ‘Users’ menu.</a:t>
            </a:r>
          </a:p>
          <a:p>
            <a:pPr algn="l" rtl="0"/>
            <a:r>
              <a:rPr lang="en-gb" b="0" i="0" u="none" baseline="0" dirty="0">
                <a:latin typeface="+mn-lt"/>
              </a:rPr>
              <a:t>It is recommended to add multiple users. In the event of problems, e-mail address changes or personnel changes, it is a good idea to have multiple users so that at least one user’s account always remains operational to manage users and create and send invoices. </a:t>
            </a:r>
          </a:p>
        </p:txBody>
      </p:sp>
      <p:pic>
        <p:nvPicPr>
          <p:cNvPr id="6" name="Kuva 5">
            <a:extLst>
              <a:ext uri="{FF2B5EF4-FFF2-40B4-BE49-F238E27FC236}">
                <a16:creationId xmlns:a16="http://schemas.microsoft.com/office/drawing/2014/main" id="{9C3CAC79-0767-4CF0-886A-998BC86A5B46}"/>
              </a:ext>
            </a:extLst>
          </p:cNvPr>
          <p:cNvPicPr>
            <a:picLocks noChangeAspect="1"/>
          </p:cNvPicPr>
          <p:nvPr/>
        </p:nvPicPr>
        <p:blipFill>
          <a:blip r:embed="rId2"/>
          <a:stretch>
            <a:fillRect/>
          </a:stretch>
        </p:blipFill>
        <p:spPr>
          <a:xfrm>
            <a:off x="6228184" y="987574"/>
            <a:ext cx="1501237" cy="1166044"/>
          </a:xfrm>
          <a:prstGeom prst="rect">
            <a:avLst/>
          </a:prstGeom>
        </p:spPr>
      </p:pic>
    </p:spTree>
    <p:extLst>
      <p:ext uri="{BB962C8B-B14F-4D97-AF65-F5344CB8AC3E}">
        <p14:creationId xmlns:p14="http://schemas.microsoft.com/office/powerpoint/2010/main" val="315219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7E00A0-3124-4DDE-80E5-2E0A780F9729}"/>
              </a:ext>
            </a:extLst>
          </p:cNvPr>
          <p:cNvSpPr>
            <a:spLocks noGrp="1"/>
          </p:cNvSpPr>
          <p:nvPr>
            <p:ph type="ctrTitle"/>
          </p:nvPr>
        </p:nvSpPr>
        <p:spPr/>
        <p:txBody>
          <a:bodyPr>
            <a:normAutofit fontScale="90000"/>
          </a:bodyPr>
          <a:lstStyle/>
          <a:p>
            <a:pPr algn="l" rtl="0"/>
            <a:r>
              <a:rPr lang="en-gb" b="1" i="0" u="none" baseline="0"/>
              <a:t>Creating an invoice</a:t>
            </a:r>
            <a:br>
              <a:rPr lang="en-gb"/>
            </a:br>
            <a:endParaRPr lang="en-gb" dirty="0"/>
          </a:p>
        </p:txBody>
      </p:sp>
      <p:sp>
        <p:nvSpPr>
          <p:cNvPr id="3" name="Tekstin paikkamerkki 2">
            <a:extLst>
              <a:ext uri="{FF2B5EF4-FFF2-40B4-BE49-F238E27FC236}">
                <a16:creationId xmlns:a16="http://schemas.microsoft.com/office/drawing/2014/main" id="{3C8D4EFA-1E48-403B-9F5E-94304E99A659}"/>
              </a:ext>
            </a:extLst>
          </p:cNvPr>
          <p:cNvSpPr>
            <a:spLocks noGrp="1"/>
          </p:cNvSpPr>
          <p:nvPr>
            <p:ph type="body" sz="quarter" idx="10"/>
          </p:nvPr>
        </p:nvSpPr>
        <p:spPr>
          <a:xfrm>
            <a:off x="434907" y="2283718"/>
            <a:ext cx="8211144" cy="1915038"/>
          </a:xfrm>
        </p:spPr>
        <p:txBody>
          <a:bodyPr/>
          <a:lstStyle/>
          <a:p>
            <a:pPr algn="l" rtl="0">
              <a:buFont typeface="Arial" panose="020B0604020202020204" pitchFamily="34" charset="0"/>
              <a:buChar char="•"/>
            </a:pPr>
            <a:r>
              <a:rPr lang="en-gb" b="0" i="0" u="none" baseline="0" dirty="0">
                <a:latin typeface="+mn-lt"/>
              </a:rPr>
              <a:t>To create an invoice, first go to the </a:t>
            </a:r>
            <a:r>
              <a:rPr lang="en-gb" b="1" i="0" u="none" baseline="0" dirty="0">
                <a:latin typeface="+mn-lt"/>
              </a:rPr>
              <a:t>Invoices</a:t>
            </a:r>
            <a:r>
              <a:rPr lang="en-gb" b="0" i="0" u="none" baseline="0" dirty="0">
                <a:latin typeface="+mn-lt"/>
              </a:rPr>
              <a:t> tab. </a:t>
            </a:r>
          </a:p>
          <a:p>
            <a:pPr algn="l" rtl="0">
              <a:buFont typeface="Arial" panose="020B0604020202020204" pitchFamily="34" charset="0"/>
              <a:buChar char="•"/>
            </a:pPr>
            <a:r>
              <a:rPr lang="en-gb" b="0" i="0" u="none" baseline="0" dirty="0">
                <a:latin typeface="+mn-lt"/>
              </a:rPr>
              <a:t>Click on the </a:t>
            </a:r>
            <a:r>
              <a:rPr lang="en-gb" b="1" i="0" u="none" baseline="0" dirty="0">
                <a:latin typeface="+mn-lt"/>
              </a:rPr>
              <a:t>Create new invoice</a:t>
            </a:r>
            <a:r>
              <a:rPr lang="en-gb" b="0" i="0" u="none" baseline="0" dirty="0">
                <a:latin typeface="+mn-lt"/>
              </a:rPr>
              <a:t> button in the top right-hand corner.</a:t>
            </a:r>
          </a:p>
          <a:p>
            <a:pPr algn="l" rtl="0">
              <a:buFont typeface="Arial" panose="020B0604020202020204" pitchFamily="34" charset="0"/>
              <a:buChar char="•"/>
            </a:pPr>
            <a:r>
              <a:rPr lang="en-gb" b="0" i="0" u="none" baseline="0" dirty="0">
                <a:latin typeface="+mn-lt"/>
              </a:rPr>
              <a:t>If you have previously saved an invoice as a template, you can select the template from the </a:t>
            </a:r>
            <a:r>
              <a:rPr lang="en-gb" b="1" i="0" u="none" baseline="0" dirty="0">
                <a:latin typeface="+mn-lt"/>
              </a:rPr>
              <a:t>Use template</a:t>
            </a:r>
            <a:r>
              <a:rPr lang="en-gb" b="0" i="0" u="none" baseline="0" dirty="0">
                <a:latin typeface="+mn-lt"/>
              </a:rPr>
              <a:t> drop-down menu. </a:t>
            </a:r>
          </a:p>
          <a:p>
            <a:endParaRPr lang="en-gb" dirty="0"/>
          </a:p>
        </p:txBody>
      </p:sp>
      <p:pic>
        <p:nvPicPr>
          <p:cNvPr id="5" name="Kuva 4">
            <a:extLst>
              <a:ext uri="{FF2B5EF4-FFF2-40B4-BE49-F238E27FC236}">
                <a16:creationId xmlns:a16="http://schemas.microsoft.com/office/drawing/2014/main" id="{CC03010D-E258-4836-884C-0C3F3B64205D}"/>
              </a:ext>
            </a:extLst>
          </p:cNvPr>
          <p:cNvPicPr>
            <a:picLocks noChangeAspect="1"/>
          </p:cNvPicPr>
          <p:nvPr/>
        </p:nvPicPr>
        <p:blipFill>
          <a:blip r:embed="rId2"/>
          <a:stretch>
            <a:fillRect/>
          </a:stretch>
        </p:blipFill>
        <p:spPr>
          <a:xfrm>
            <a:off x="484668" y="1486166"/>
            <a:ext cx="2834086" cy="442975"/>
          </a:xfrm>
          <a:prstGeom prst="rect">
            <a:avLst/>
          </a:prstGeom>
        </p:spPr>
      </p:pic>
      <p:pic>
        <p:nvPicPr>
          <p:cNvPr id="6" name="Kuva 5">
            <a:extLst>
              <a:ext uri="{FF2B5EF4-FFF2-40B4-BE49-F238E27FC236}">
                <a16:creationId xmlns:a16="http://schemas.microsoft.com/office/drawing/2014/main" id="{51F3DACF-494C-47CE-B228-FA00D169E510}"/>
              </a:ext>
            </a:extLst>
          </p:cNvPr>
          <p:cNvPicPr>
            <a:picLocks noChangeAspect="1"/>
          </p:cNvPicPr>
          <p:nvPr/>
        </p:nvPicPr>
        <p:blipFill>
          <a:blip r:embed="rId3"/>
          <a:stretch>
            <a:fillRect/>
          </a:stretch>
        </p:blipFill>
        <p:spPr>
          <a:xfrm>
            <a:off x="501295" y="1000991"/>
            <a:ext cx="753701" cy="435733"/>
          </a:xfrm>
          <a:prstGeom prst="rect">
            <a:avLst/>
          </a:prstGeom>
        </p:spPr>
      </p:pic>
      <p:pic>
        <p:nvPicPr>
          <p:cNvPr id="7" name="Kuva 6">
            <a:extLst>
              <a:ext uri="{FF2B5EF4-FFF2-40B4-BE49-F238E27FC236}">
                <a16:creationId xmlns:a16="http://schemas.microsoft.com/office/drawing/2014/main" id="{BAD898B3-330D-4B66-B184-083C981440D3}"/>
              </a:ext>
            </a:extLst>
          </p:cNvPr>
          <p:cNvPicPr>
            <a:picLocks noChangeAspect="1"/>
          </p:cNvPicPr>
          <p:nvPr/>
        </p:nvPicPr>
        <p:blipFill>
          <a:blip r:embed="rId4"/>
          <a:stretch>
            <a:fillRect/>
          </a:stretch>
        </p:blipFill>
        <p:spPr>
          <a:xfrm>
            <a:off x="5508104" y="1388025"/>
            <a:ext cx="3013028" cy="541116"/>
          </a:xfrm>
          <a:prstGeom prst="rect">
            <a:avLst/>
          </a:prstGeom>
        </p:spPr>
      </p:pic>
    </p:spTree>
    <p:extLst>
      <p:ext uri="{BB962C8B-B14F-4D97-AF65-F5344CB8AC3E}">
        <p14:creationId xmlns:p14="http://schemas.microsoft.com/office/powerpoint/2010/main" val="2317926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55C171-0687-4F5F-BABA-C8E5DFC5574C}"/>
              </a:ext>
            </a:extLst>
          </p:cNvPr>
          <p:cNvSpPr>
            <a:spLocks noGrp="1"/>
          </p:cNvSpPr>
          <p:nvPr>
            <p:ph type="ctrTitle"/>
          </p:nvPr>
        </p:nvSpPr>
        <p:spPr/>
        <p:txBody>
          <a:bodyPr/>
          <a:lstStyle/>
          <a:p>
            <a:pPr algn="l" rtl="0"/>
            <a:r>
              <a:rPr lang="en-gb" b="1" i="0" u="none" baseline="0"/>
              <a:t>Creating an invoice</a:t>
            </a:r>
            <a:endParaRPr lang="en-gb" dirty="0"/>
          </a:p>
        </p:txBody>
      </p:sp>
      <p:sp>
        <p:nvSpPr>
          <p:cNvPr id="3" name="Tekstin paikkamerkki 2">
            <a:extLst>
              <a:ext uri="{FF2B5EF4-FFF2-40B4-BE49-F238E27FC236}">
                <a16:creationId xmlns:a16="http://schemas.microsoft.com/office/drawing/2014/main" id="{CD1F9108-6519-4218-A578-349C781EB84D}"/>
              </a:ext>
            </a:extLst>
          </p:cNvPr>
          <p:cNvSpPr>
            <a:spLocks noGrp="1"/>
          </p:cNvSpPr>
          <p:nvPr>
            <p:ph type="body" sz="quarter" idx="10"/>
          </p:nvPr>
        </p:nvSpPr>
        <p:spPr>
          <a:xfrm>
            <a:off x="467544" y="1275606"/>
            <a:ext cx="8211144" cy="2232248"/>
          </a:xfrm>
        </p:spPr>
        <p:txBody>
          <a:bodyPr/>
          <a:lstStyle/>
          <a:p>
            <a:pPr algn="l" rtl="0">
              <a:buFont typeface="Arial" panose="020B0604020202020204" pitchFamily="34" charset="0"/>
              <a:buChar char="•"/>
            </a:pPr>
            <a:r>
              <a:rPr lang="en-gb" b="0" i="0" u="none" baseline="0" dirty="0">
                <a:latin typeface="+mn-lt"/>
              </a:rPr>
              <a:t>The bottom of the Create new invoice page has the following buttons.</a:t>
            </a:r>
          </a:p>
          <a:p>
            <a:pPr algn="l" rtl="0">
              <a:buFont typeface="Arial" panose="020B0604020202020204" pitchFamily="34" charset="0"/>
              <a:buChar char="•"/>
            </a:pPr>
            <a:r>
              <a:rPr lang="en-gb" b="1" i="0" u="none" baseline="0" dirty="0">
                <a:latin typeface="+mn-lt"/>
              </a:rPr>
              <a:t>Save as draft</a:t>
            </a:r>
            <a:r>
              <a:rPr lang="en-gb" b="0" i="0" u="none" baseline="0" dirty="0">
                <a:latin typeface="+mn-lt"/>
              </a:rPr>
              <a:t> allows you to save your invoice to edit and send later.</a:t>
            </a:r>
          </a:p>
          <a:p>
            <a:pPr algn="l" rtl="0">
              <a:buFont typeface="Arial" panose="020B0604020202020204" pitchFamily="34" charset="0"/>
              <a:buChar char="•"/>
            </a:pPr>
            <a:r>
              <a:rPr lang="en-gb" b="1" i="0" u="none" baseline="0" dirty="0">
                <a:latin typeface="+mn-lt"/>
              </a:rPr>
              <a:t>Save as template</a:t>
            </a:r>
            <a:r>
              <a:rPr lang="en-gb" b="0" i="0" u="none" baseline="0" dirty="0">
                <a:latin typeface="+mn-lt"/>
              </a:rPr>
              <a:t> allows you to use the current invoice as a template when creating new invoices.</a:t>
            </a:r>
          </a:p>
          <a:p>
            <a:pPr algn="l" rtl="0">
              <a:buFont typeface="Arial" panose="020B0604020202020204" pitchFamily="34" charset="0"/>
              <a:buChar char="•"/>
            </a:pPr>
            <a:r>
              <a:rPr lang="en-gb" b="1" i="0" u="none" baseline="0" dirty="0">
                <a:latin typeface="+mn-lt"/>
              </a:rPr>
              <a:t>Preview as PDF</a:t>
            </a:r>
            <a:r>
              <a:rPr lang="en-gb" b="0" i="0" u="none" baseline="0" dirty="0">
                <a:latin typeface="+mn-lt"/>
              </a:rPr>
              <a:t> opens a PDF of the invoice in a new tab. To go back, simply select the previous tab.</a:t>
            </a:r>
          </a:p>
          <a:p>
            <a:pPr marL="0" indent="0" algn="l" rtl="0">
              <a:buNone/>
            </a:pPr>
            <a:endParaRPr lang="en-gb" dirty="0">
              <a:solidFill>
                <a:srgbClr val="FF0000"/>
              </a:solidFill>
            </a:endParaRPr>
          </a:p>
        </p:txBody>
      </p:sp>
      <p:pic>
        <p:nvPicPr>
          <p:cNvPr id="5" name="Kuva 4">
            <a:extLst>
              <a:ext uri="{FF2B5EF4-FFF2-40B4-BE49-F238E27FC236}">
                <a16:creationId xmlns:a16="http://schemas.microsoft.com/office/drawing/2014/main" id="{863538FE-AB4C-4C59-A6DD-A9AD40918F97}"/>
              </a:ext>
            </a:extLst>
          </p:cNvPr>
          <p:cNvPicPr>
            <a:picLocks noChangeAspect="1"/>
          </p:cNvPicPr>
          <p:nvPr/>
        </p:nvPicPr>
        <p:blipFill>
          <a:blip r:embed="rId2"/>
          <a:stretch>
            <a:fillRect/>
          </a:stretch>
        </p:blipFill>
        <p:spPr>
          <a:xfrm>
            <a:off x="3923928" y="3439209"/>
            <a:ext cx="4895975" cy="502438"/>
          </a:xfrm>
          <a:prstGeom prst="rect">
            <a:avLst/>
          </a:prstGeom>
        </p:spPr>
      </p:pic>
    </p:spTree>
    <p:extLst>
      <p:ext uri="{BB962C8B-B14F-4D97-AF65-F5344CB8AC3E}">
        <p14:creationId xmlns:p14="http://schemas.microsoft.com/office/powerpoint/2010/main" val="219298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3CBB4E-2834-465E-895B-05EC052014FA}"/>
              </a:ext>
            </a:extLst>
          </p:cNvPr>
          <p:cNvSpPr>
            <a:spLocks noGrp="1"/>
          </p:cNvSpPr>
          <p:nvPr>
            <p:ph type="ctrTitle"/>
          </p:nvPr>
        </p:nvSpPr>
        <p:spPr/>
        <p:txBody>
          <a:bodyPr>
            <a:normAutofit fontScale="90000"/>
          </a:bodyPr>
          <a:lstStyle/>
          <a:p>
            <a:pPr algn="l" rtl="0"/>
            <a:r>
              <a:rPr lang="en-gb" b="1" i="0" u="none" baseline="0"/>
              <a:t>Creating an invoice-Selecting a company to invoice</a:t>
            </a:r>
            <a:br>
              <a:rPr lang="en-gb"/>
            </a:br>
            <a:endParaRPr lang="en-gb" dirty="0"/>
          </a:p>
        </p:txBody>
      </p:sp>
      <p:sp>
        <p:nvSpPr>
          <p:cNvPr id="3" name="Tekstin paikkamerkki 2">
            <a:extLst>
              <a:ext uri="{FF2B5EF4-FFF2-40B4-BE49-F238E27FC236}">
                <a16:creationId xmlns:a16="http://schemas.microsoft.com/office/drawing/2014/main" id="{6D634487-2AFD-454A-B095-D8C2A9C3845A}"/>
              </a:ext>
            </a:extLst>
          </p:cNvPr>
          <p:cNvSpPr>
            <a:spLocks noGrp="1"/>
          </p:cNvSpPr>
          <p:nvPr>
            <p:ph type="body" sz="quarter" idx="10"/>
          </p:nvPr>
        </p:nvSpPr>
        <p:spPr>
          <a:xfrm>
            <a:off x="460841" y="1131590"/>
            <a:ext cx="4104456" cy="3168352"/>
          </a:xfrm>
        </p:spPr>
        <p:txBody>
          <a:bodyPr>
            <a:normAutofit fontScale="85000" lnSpcReduction="10000"/>
          </a:bodyPr>
          <a:lstStyle/>
          <a:p>
            <a:pPr algn="l" rtl="0">
              <a:buFont typeface="Arial" panose="020B0604020202020204" pitchFamily="34" charset="0"/>
              <a:buChar char="•"/>
            </a:pPr>
            <a:r>
              <a:rPr lang="en-gb" b="0" i="0" u="none" baseline="0" dirty="0"/>
              <a:t>If there are multiple choices, start by selecting the invoicing company and invoiced company.</a:t>
            </a:r>
          </a:p>
          <a:p>
            <a:pPr algn="l" rtl="0">
              <a:buFont typeface="Arial" panose="020B0604020202020204" pitchFamily="34" charset="0"/>
              <a:buChar char="•"/>
            </a:pPr>
            <a:r>
              <a:rPr lang="en-gb" b="0" i="0" u="none" baseline="0" dirty="0"/>
              <a:t>The supplier portal can be used to issue invoices to recipients that have adopted the CGI supplier portal for their suppliers. </a:t>
            </a:r>
          </a:p>
          <a:p>
            <a:pPr algn="l" rtl="0">
              <a:buFont typeface="Arial" panose="020B0604020202020204" pitchFamily="34" charset="0"/>
              <a:buChar char="•"/>
            </a:pPr>
            <a:r>
              <a:rPr lang="en-gb" b="0" i="0" u="none" baseline="0" dirty="0"/>
              <a:t>If multiple invoicing invites have been issued to the same user account, use the </a:t>
            </a:r>
            <a:r>
              <a:rPr lang="en-gb" b="1" i="0" u="none" baseline="0" dirty="0"/>
              <a:t>Invoicing company menu</a:t>
            </a:r>
            <a:r>
              <a:rPr lang="en-gb" b="0" i="0" u="none" baseline="0" dirty="0"/>
              <a:t> to select the invoicing company.</a:t>
            </a:r>
          </a:p>
          <a:p>
            <a:pPr algn="l" rtl="0">
              <a:buFont typeface="Arial" panose="020B0604020202020204" pitchFamily="34" charset="0"/>
              <a:buChar char="•"/>
            </a:pPr>
            <a:r>
              <a:rPr lang="en-gb" b="0" i="0" u="none" baseline="0" dirty="0"/>
              <a:t>The </a:t>
            </a:r>
            <a:r>
              <a:rPr lang="en-gb" b="1" i="0" u="none" baseline="0" dirty="0"/>
              <a:t>Invoiced company menu</a:t>
            </a:r>
            <a:r>
              <a:rPr lang="en-gb" b="0" i="0" u="none" baseline="0" dirty="0"/>
              <a:t> includes the companies to which invoices can be sent, such as the City of Kalajoki and all of its subsidiaries. </a:t>
            </a:r>
          </a:p>
        </p:txBody>
      </p:sp>
      <p:pic>
        <p:nvPicPr>
          <p:cNvPr id="6" name="Kuva 5">
            <a:extLst>
              <a:ext uri="{FF2B5EF4-FFF2-40B4-BE49-F238E27FC236}">
                <a16:creationId xmlns:a16="http://schemas.microsoft.com/office/drawing/2014/main" id="{B958B22B-828A-4D99-AC4B-524CCA7A2072}"/>
              </a:ext>
            </a:extLst>
          </p:cNvPr>
          <p:cNvPicPr>
            <a:picLocks noChangeAspect="1"/>
          </p:cNvPicPr>
          <p:nvPr/>
        </p:nvPicPr>
        <p:blipFill>
          <a:blip r:embed="rId2"/>
          <a:stretch>
            <a:fillRect/>
          </a:stretch>
        </p:blipFill>
        <p:spPr>
          <a:xfrm>
            <a:off x="4610526" y="1275606"/>
            <a:ext cx="3924100" cy="2520280"/>
          </a:xfrm>
          <a:prstGeom prst="rect">
            <a:avLst/>
          </a:prstGeom>
        </p:spPr>
      </p:pic>
    </p:spTree>
    <p:extLst>
      <p:ext uri="{BB962C8B-B14F-4D97-AF65-F5344CB8AC3E}">
        <p14:creationId xmlns:p14="http://schemas.microsoft.com/office/powerpoint/2010/main" val="1226091955"/>
      </p:ext>
    </p:extLst>
  </p:cSld>
  <p:clrMapOvr>
    <a:masterClrMapping/>
  </p:clrMapOvr>
</p:sld>
</file>

<file path=ppt/theme/theme1.xml><?xml version="1.0" encoding="utf-8"?>
<a:theme xmlns:a="http://schemas.openxmlformats.org/drawingml/2006/main" name="Office-teema">
  <a:themeElements>
    <a:clrScheme name="Kalajoki">
      <a:dk1>
        <a:srgbClr val="262626"/>
      </a:dk1>
      <a:lt1>
        <a:sysClr val="window" lastClr="FFFFFF"/>
      </a:lt1>
      <a:dk2>
        <a:srgbClr val="0AB0DA"/>
      </a:dk2>
      <a:lt2>
        <a:srgbClr val="F9A61C"/>
      </a:lt2>
      <a:accent1>
        <a:srgbClr val="96D9EE"/>
      </a:accent1>
      <a:accent2>
        <a:srgbClr val="09709C"/>
      </a:accent2>
      <a:accent3>
        <a:srgbClr val="F68B31"/>
      </a:accent3>
      <a:accent4>
        <a:srgbClr val="FFFFFF"/>
      </a:accent4>
      <a:accent5>
        <a:srgbClr val="7F7F7F"/>
      </a:accent5>
      <a:accent6>
        <a:srgbClr val="FFFFFF"/>
      </a:accent6>
      <a:hlink>
        <a:srgbClr val="0AB0DA"/>
      </a:hlink>
      <a:folHlink>
        <a:srgbClr val="F9A6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alajoki_yleis-pp-pohja_calibri_kuvaton" id="{E08104CC-0FE5-AB47-AE6D-78DAD9C65421}" vid="{1D79F32A-64A3-D149-8E91-7B09932467F2}"/>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kalajoki_yleis-pp-pohja_calibri_kuvaton</Template>
  <TotalTime>556</TotalTime>
  <Words>1531</Words>
  <Application>Microsoft Office PowerPoint</Application>
  <PresentationFormat>Näytössä katseltava esitys (16:9)</PresentationFormat>
  <Paragraphs>97</Paragraphs>
  <Slides>20</Slides>
  <Notes>1</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20</vt:i4>
      </vt:variant>
    </vt:vector>
  </HeadingPairs>
  <TitlesOfParts>
    <vt:vector size="23" baseType="lpstr">
      <vt:lpstr>Arial</vt:lpstr>
      <vt:lpstr>Calibri</vt:lpstr>
      <vt:lpstr>Office-teema</vt:lpstr>
      <vt:lpstr>PowerPoint-esitys</vt:lpstr>
      <vt:lpstr>SUPPLIER PORTAL  </vt:lpstr>
      <vt:lpstr>Signing in </vt:lpstr>
      <vt:lpstr>Settings  </vt:lpstr>
      <vt:lpstr>Language settings, user settings, user management </vt:lpstr>
      <vt:lpstr>Users </vt:lpstr>
      <vt:lpstr>Creating an invoice </vt:lpstr>
      <vt:lpstr>Creating an invoice</vt:lpstr>
      <vt:lpstr>Creating an invoice-Selecting a company to invoice </vt:lpstr>
      <vt:lpstr>Creating an invoice-mandatory information Compulsory information: </vt:lpstr>
      <vt:lpstr>Creating an invoice - Row-specific additional information </vt:lpstr>
      <vt:lpstr>Creating an invoice – invoice rows and attachments</vt:lpstr>
      <vt:lpstr>Creating an invoice - Row-specific additional information</vt:lpstr>
      <vt:lpstr>Previewing an invoice</vt:lpstr>
      <vt:lpstr>Sending an invoice </vt:lpstr>
      <vt:lpstr>Using previous invoices as templates – completing and sending an invoice saved as a draft </vt:lpstr>
      <vt:lpstr>Credit  note</vt:lpstr>
      <vt:lpstr>Sign out </vt:lpstr>
      <vt:lpstr>More information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Jaakko Lohiniva</dc:creator>
  <cp:lastModifiedBy>Kylmälä Jaana</cp:lastModifiedBy>
  <cp:revision>54</cp:revision>
  <dcterms:created xsi:type="dcterms:W3CDTF">2018-02-27T08:21:23Z</dcterms:created>
  <dcterms:modified xsi:type="dcterms:W3CDTF">2020-09-02T11:08:59Z</dcterms:modified>
</cp:coreProperties>
</file>